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Josefin Slab" pitchFamily="2" charset="0"/>
      <p:regular r:id="rId30"/>
      <p:bold r:id="rId31"/>
      <p:italic r:id="rId32"/>
      <p:boldItalic r:id="rId33"/>
    </p:embeddedFont>
    <p:embeddedFont>
      <p:font typeface="Josefin Slab SemiBold" pitchFamily="2" charset="0"/>
      <p:regular r:id="rId34"/>
      <p:bold r:id="rId35"/>
      <p:italic r:id="rId36"/>
      <p:boldItalic r:id="rId37"/>
    </p:embeddedFont>
    <p:embeddedFont>
      <p:font typeface="Krub" panose="00000500000000000000" pitchFamily="2" charset="-34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75A0B-9E2E-4215-A9A2-F8EF5B357D05}">
  <a:tblStyle styleId="{69D75A0B-9E2E-4215-A9A2-F8EF5B357D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3e7873c8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3e7873c8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3dabea26a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3dabea26a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314e4681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314e4681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85b12faf6_0_32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85b12faf6_0_32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85b12faf6_0_3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85b12faf6_0_3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Sashiko is a form of stitching, a process of needlework. The Boro is the result of continuous &amp; ultimate repetition of Sashiko.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reasons sashiko designs have risen in popularity are because of their ease of use - the running stitch is easy to do and with patience and a steady hand, one can easily adapt sashiko designs into their sewing work.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85b12faf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285b12faf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92544aa2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192544aa2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85b12faf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285b12faf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7ad33687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27ad33687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192f3a27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192f3a27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dabea26a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dabea26a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1c3973f46f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1c3973f46f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a17a195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3a17a1952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285b12faf6_0_32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285b12faf6_0_32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285b12faf6_0_32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285b12faf6_0_32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ad33687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7ad33687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dabea26a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dabea26a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dabea26a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3dabea26a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dabea26a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3dabea26a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92f3a275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92f3a275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dabea26a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dabea26a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dabea26a7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dabea26a7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ern Art Museum Company Profil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418975" y="390589"/>
            <a:ext cx="4743300" cy="2818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8975" y="4317896"/>
            <a:ext cx="5004900" cy="28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3418975" y="3542275"/>
            <a:ext cx="4271400" cy="684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036038"/>
            <a:ext cx="4770300" cy="1319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720000" y="3506938"/>
            <a:ext cx="4770300" cy="33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2214500" y="602150"/>
            <a:ext cx="62094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2" hasCustomPrompt="1"/>
          </p:nvPr>
        </p:nvSpPr>
        <p:spPr>
          <a:xfrm>
            <a:off x="2214500" y="1174775"/>
            <a:ext cx="1581900" cy="723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2214500" y="1898075"/>
            <a:ext cx="31107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3"/>
          </p:nvPr>
        </p:nvSpPr>
        <p:spPr>
          <a:xfrm>
            <a:off x="2214500" y="2324125"/>
            <a:ext cx="31107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4" hasCustomPrompt="1"/>
          </p:nvPr>
        </p:nvSpPr>
        <p:spPr>
          <a:xfrm>
            <a:off x="2214500" y="2958850"/>
            <a:ext cx="1581900" cy="723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5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5"/>
          </p:nvPr>
        </p:nvSpPr>
        <p:spPr>
          <a:xfrm>
            <a:off x="2214500" y="3682150"/>
            <a:ext cx="31107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6"/>
          </p:nvPr>
        </p:nvSpPr>
        <p:spPr>
          <a:xfrm>
            <a:off x="2214500" y="4108200"/>
            <a:ext cx="31107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7" hasCustomPrompt="1"/>
          </p:nvPr>
        </p:nvSpPr>
        <p:spPr>
          <a:xfrm>
            <a:off x="5441900" y="1174775"/>
            <a:ext cx="1581900" cy="723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5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8"/>
          </p:nvPr>
        </p:nvSpPr>
        <p:spPr>
          <a:xfrm>
            <a:off x="5441775" y="1898075"/>
            <a:ext cx="31107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9"/>
          </p:nvPr>
        </p:nvSpPr>
        <p:spPr>
          <a:xfrm>
            <a:off x="5441775" y="2324125"/>
            <a:ext cx="31107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3" hasCustomPrompt="1"/>
          </p:nvPr>
        </p:nvSpPr>
        <p:spPr>
          <a:xfrm>
            <a:off x="5441900" y="2958850"/>
            <a:ext cx="1581900" cy="723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4"/>
          </p:nvPr>
        </p:nvSpPr>
        <p:spPr>
          <a:xfrm>
            <a:off x="5441775" y="3682150"/>
            <a:ext cx="31107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5"/>
          </p:nvPr>
        </p:nvSpPr>
        <p:spPr>
          <a:xfrm>
            <a:off x="5441775" y="4108200"/>
            <a:ext cx="31107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472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33600" y="1948738"/>
            <a:ext cx="4755300" cy="164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2"/>
          </p:nvPr>
        </p:nvSpPr>
        <p:spPr>
          <a:xfrm>
            <a:off x="733600" y="3773213"/>
            <a:ext cx="4755300" cy="40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400" y="0"/>
            <a:ext cx="33065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9" y="1269450"/>
            <a:ext cx="2615301" cy="26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1" y="-328775"/>
            <a:ext cx="3347225" cy="69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650" y="0"/>
            <a:ext cx="16323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5743465" y="1769088"/>
            <a:ext cx="5169649" cy="16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SECTION_TITLE_AND_DESCRIPTION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867500" y="1490280"/>
            <a:ext cx="3556500" cy="1482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4867500" y="3280800"/>
            <a:ext cx="3556500" cy="106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SECTION_TITLE_AND_DESCRIPTION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779050" y="1738240"/>
            <a:ext cx="3464700" cy="1009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1779050" y="3070150"/>
            <a:ext cx="3135900" cy="100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" y="0"/>
            <a:ext cx="1507727" cy="514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650" y="0"/>
            <a:ext cx="16323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720800" y="1294725"/>
            <a:ext cx="6692400" cy="564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650" y="0"/>
            <a:ext cx="16323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1"/>
          </p:nvPr>
        </p:nvSpPr>
        <p:spPr>
          <a:xfrm>
            <a:off x="764125" y="3621900"/>
            <a:ext cx="26556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2"/>
          </p:nvPr>
        </p:nvSpPr>
        <p:spPr>
          <a:xfrm>
            <a:off x="764125" y="4047950"/>
            <a:ext cx="26556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3"/>
          </p:nvPr>
        </p:nvSpPr>
        <p:spPr>
          <a:xfrm>
            <a:off x="4066200" y="3621900"/>
            <a:ext cx="26556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4"/>
          </p:nvPr>
        </p:nvSpPr>
        <p:spPr>
          <a:xfrm>
            <a:off x="4066200" y="4047950"/>
            <a:ext cx="26556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2593838"/>
            <a:ext cx="2916900" cy="841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949338"/>
            <a:ext cx="2916900" cy="1319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3627763"/>
            <a:ext cx="2916900" cy="566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3413425" y="602150"/>
            <a:ext cx="50106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4407050" y="128035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2"/>
          </p:nvPr>
        </p:nvSpPr>
        <p:spPr>
          <a:xfrm>
            <a:off x="4407050" y="1706400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3"/>
          </p:nvPr>
        </p:nvSpPr>
        <p:spPr>
          <a:xfrm>
            <a:off x="4407050" y="2451125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4"/>
          </p:nvPr>
        </p:nvSpPr>
        <p:spPr>
          <a:xfrm>
            <a:off x="4407050" y="2877175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5"/>
          </p:nvPr>
        </p:nvSpPr>
        <p:spPr>
          <a:xfrm>
            <a:off x="4407050" y="362190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6"/>
          </p:nvPr>
        </p:nvSpPr>
        <p:spPr>
          <a:xfrm>
            <a:off x="4407050" y="4047950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1130834" y="1130835"/>
            <a:ext cx="5169649" cy="29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6432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1"/>
          </p:nvPr>
        </p:nvSpPr>
        <p:spPr>
          <a:xfrm>
            <a:off x="1609850" y="1714900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ubTitle" idx="2"/>
          </p:nvPr>
        </p:nvSpPr>
        <p:spPr>
          <a:xfrm>
            <a:off x="1609850" y="2140950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ubTitle" idx="3"/>
          </p:nvPr>
        </p:nvSpPr>
        <p:spPr>
          <a:xfrm>
            <a:off x="4845452" y="1714900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4"/>
          </p:nvPr>
        </p:nvSpPr>
        <p:spPr>
          <a:xfrm>
            <a:off x="4845452" y="2140950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5"/>
          </p:nvPr>
        </p:nvSpPr>
        <p:spPr>
          <a:xfrm>
            <a:off x="1609850" y="3249625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6"/>
          </p:nvPr>
        </p:nvSpPr>
        <p:spPr>
          <a:xfrm>
            <a:off x="1609850" y="3675675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7"/>
          </p:nvPr>
        </p:nvSpPr>
        <p:spPr>
          <a:xfrm>
            <a:off x="4845452" y="3249625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8"/>
          </p:nvPr>
        </p:nvSpPr>
        <p:spPr>
          <a:xfrm>
            <a:off x="4845452" y="3675675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650" y="0"/>
            <a:ext cx="16323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1992025" y="602150"/>
            <a:ext cx="6432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1992025" y="2492075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2"/>
          </p:nvPr>
        </p:nvSpPr>
        <p:spPr>
          <a:xfrm>
            <a:off x="1992025" y="1920575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3"/>
          </p:nvPr>
        </p:nvSpPr>
        <p:spPr>
          <a:xfrm>
            <a:off x="4230913" y="2492075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4"/>
          </p:nvPr>
        </p:nvSpPr>
        <p:spPr>
          <a:xfrm>
            <a:off x="4230913" y="1920575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5"/>
          </p:nvPr>
        </p:nvSpPr>
        <p:spPr>
          <a:xfrm>
            <a:off x="6469800" y="2492075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ubTitle" idx="6"/>
          </p:nvPr>
        </p:nvSpPr>
        <p:spPr>
          <a:xfrm>
            <a:off x="6469800" y="1920575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7"/>
          </p:nvPr>
        </p:nvSpPr>
        <p:spPr>
          <a:xfrm>
            <a:off x="1992025" y="4218000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8"/>
          </p:nvPr>
        </p:nvSpPr>
        <p:spPr>
          <a:xfrm>
            <a:off x="1992025" y="3646500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9"/>
          </p:nvPr>
        </p:nvSpPr>
        <p:spPr>
          <a:xfrm>
            <a:off x="4230913" y="4218000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3"/>
          </p:nvPr>
        </p:nvSpPr>
        <p:spPr>
          <a:xfrm>
            <a:off x="4230913" y="3646500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14"/>
          </p:nvPr>
        </p:nvSpPr>
        <p:spPr>
          <a:xfrm>
            <a:off x="6469800" y="4218000"/>
            <a:ext cx="1954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15"/>
          </p:nvPr>
        </p:nvSpPr>
        <p:spPr>
          <a:xfrm>
            <a:off x="6469800" y="3646500"/>
            <a:ext cx="19542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323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5400000">
            <a:off x="5743465" y="1769088"/>
            <a:ext cx="5169649" cy="16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3178875" y="134060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2"/>
          </p:nvPr>
        </p:nvSpPr>
        <p:spPr>
          <a:xfrm>
            <a:off x="3178875" y="1766650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3"/>
          </p:nvPr>
        </p:nvSpPr>
        <p:spPr>
          <a:xfrm>
            <a:off x="3178875" y="2511375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ubTitle" idx="4"/>
          </p:nvPr>
        </p:nvSpPr>
        <p:spPr>
          <a:xfrm>
            <a:off x="3178875" y="2937425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5"/>
          </p:nvPr>
        </p:nvSpPr>
        <p:spPr>
          <a:xfrm>
            <a:off x="3178875" y="368215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6"/>
          </p:nvPr>
        </p:nvSpPr>
        <p:spPr>
          <a:xfrm>
            <a:off x="3178875" y="4108200"/>
            <a:ext cx="4017000" cy="495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340600"/>
            <a:ext cx="2280600" cy="918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2511375"/>
            <a:ext cx="2280600" cy="918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682150"/>
            <a:ext cx="2280600" cy="918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3571375" y="857998"/>
            <a:ext cx="4743300" cy="918900"/>
          </a:xfrm>
          <a:prstGeom prst="rect">
            <a:avLst/>
          </a:prstGeom>
        </p:spPr>
        <p:txBody>
          <a:bodyPr spcFirstLastPara="1" wrap="square" lIns="91425" tIns="0" rIns="91425" bIns="900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3571375" y="2484087"/>
            <a:ext cx="5004900" cy="744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2"/>
          </p:nvPr>
        </p:nvSpPr>
        <p:spPr>
          <a:xfrm>
            <a:off x="3571375" y="1925183"/>
            <a:ext cx="5004900" cy="28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3571375" y="3812575"/>
            <a:ext cx="485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 </a:t>
            </a:r>
            <a:r>
              <a:rPr lang="en" sz="10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Krub"/>
                <a:ea typeface="Krub"/>
                <a:cs typeface="Krub"/>
                <a:sym typeface="Kru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Krub"/>
              <a:ea typeface="Krub"/>
              <a:cs typeface="Krub"/>
              <a:sym typeface="Krub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191849" cy="514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5" y="1240165"/>
            <a:ext cx="2674049" cy="266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532396" y="1890071"/>
            <a:ext cx="4256625" cy="136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74" cy="7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90874"/>
            <a:ext cx="9144003" cy="7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4935600" cy="341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4191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702650" y="1426950"/>
            <a:ext cx="32085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702650" y="1853000"/>
            <a:ext cx="3208500" cy="101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1702650" y="3091550"/>
            <a:ext cx="32085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lab SemiBold"/>
              <a:buNone/>
              <a:defRPr sz="2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Josefin Slab"/>
              <a:buNone/>
              <a:defRPr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702650" y="3517600"/>
            <a:ext cx="3208500" cy="101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48042" y="657161"/>
            <a:ext cx="5153172" cy="383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1650" y="0"/>
            <a:ext cx="1632348" cy="51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014600" y="1676425"/>
            <a:ext cx="4409400" cy="255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014600" y="602150"/>
            <a:ext cx="44094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750799" cy="51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/>
          <p:nvPr/>
        </p:nvSpPr>
        <p:spPr>
          <a:xfrm>
            <a:off x="285975" y="850442"/>
            <a:ext cx="3178800" cy="317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52908" y="1890071"/>
            <a:ext cx="4256625" cy="136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720000" y="1088463"/>
            <a:ext cx="7704000" cy="144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549400" y="540000"/>
            <a:ext cx="4045200" cy="923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306200" y="3806700"/>
            <a:ext cx="6531600" cy="79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788275" y="1002700"/>
            <a:ext cx="2552100" cy="1314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7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9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lab SemiBold"/>
              <a:buNone/>
              <a:defRPr sz="3200">
                <a:solidFill>
                  <a:schemeClr val="dk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●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○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■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●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○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■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●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○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rub"/>
              <a:buChar char="■"/>
              <a:defRPr sz="1600">
                <a:solidFill>
                  <a:schemeClr val="dk1"/>
                </a:solidFill>
                <a:latin typeface="Krub"/>
                <a:ea typeface="Krub"/>
                <a:cs typeface="Krub"/>
                <a:sym typeface="Kru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fashion-industr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bug.com/classseries/single/how-to-mend-clothing" TargetMode="External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universalclass.com/desplainesil/start.htm" TargetMode="External"/><Relationship Id="rId5" Type="http://schemas.openxmlformats.org/officeDocument/2006/relationships/hyperlink" Target="https://gale.udemy.com/course/sewing-101-1/" TargetMode="External"/><Relationship Id="rId4" Type="http://schemas.openxmlformats.org/officeDocument/2006/relationships/hyperlink" Target="https://www.creativebug.com/classseries/single/sashiko-sewi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jec.senate.gov/public/index.cfm/democrats/2019/2/the-economic-impact-of-the-fashion-indust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shionunited.com/global-fashion-industry-statistics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lications.parliament.uk/pa/cm201719/cmselect/cmenvaud/1952/1952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ingmarkets.org/wp-content/uploads/2019/11/CM_DIRTY-FASHION-DISRUPTED-LEADERS-AND-LAGGARDS-REVEALED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saturdayeveningpost.com/2018/01/ready-waste-americas-clothing-crisis/" TargetMode="External"/><Relationship Id="rId4" Type="http://schemas.openxmlformats.org/officeDocument/2006/relationships/hyperlink" Target="https://www.gettyimages.com/detail/news-photo/women-search-for-used-clothes-amid-tons-discarded-in-the-news-photo/1236428100?adppopup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lychaindive.com/news/textile-waste-increased-811-since-1960/559297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theguardian.com/fashion/2019/jun/21/fast-fashion-is-on-the-rampage-with-uk-at-the-head-of-the-char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1125776" y="1125775"/>
            <a:ext cx="5146501" cy="28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/>
          <p:nvPr/>
        </p:nvSpPr>
        <p:spPr>
          <a:xfrm>
            <a:off x="442063" y="1531516"/>
            <a:ext cx="2010900" cy="201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950" y="4267199"/>
            <a:ext cx="6249052" cy="87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ctrTitle"/>
          </p:nvPr>
        </p:nvSpPr>
        <p:spPr>
          <a:xfrm>
            <a:off x="3895475" y="1366877"/>
            <a:ext cx="4743300" cy="177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Mending 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" y="40464"/>
            <a:ext cx="2762325" cy="5749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28"/>
          <p:cNvGrpSpPr/>
          <p:nvPr/>
        </p:nvGrpSpPr>
        <p:grpSpPr>
          <a:xfrm>
            <a:off x="7042800" y="1682427"/>
            <a:ext cx="1219800" cy="326700"/>
            <a:chOff x="5180725" y="980102"/>
            <a:chExt cx="1219800" cy="326700"/>
          </a:xfrm>
        </p:grpSpPr>
        <p:sp>
          <p:nvSpPr>
            <p:cNvPr id="160" name="Google Shape;160;p28"/>
            <p:cNvSpPr/>
            <p:nvPr/>
          </p:nvSpPr>
          <p:spPr>
            <a:xfrm>
              <a:off x="5180725" y="98010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5627275" y="98010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073825" y="98010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" name="Google Shape;163;p2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4956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712775" y="47210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can you do with unwanted/discards?</a:t>
            </a:r>
            <a:endParaRPr sz="3000"/>
          </a:p>
        </p:txBody>
      </p:sp>
      <p:sp>
        <p:nvSpPr>
          <p:cNvPr id="276" name="Google Shape;276;p37"/>
          <p:cNvSpPr txBox="1">
            <a:spLocks noGrp="1"/>
          </p:cNvSpPr>
          <p:nvPr>
            <p:ph type="subTitle" idx="4294967295"/>
          </p:nvPr>
        </p:nvSpPr>
        <p:spPr>
          <a:xfrm>
            <a:off x="834750" y="1809663"/>
            <a:ext cx="2040900" cy="164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Host or attend a clothing swap</a:t>
            </a:r>
            <a:endParaRPr sz="20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Offer friends</a:t>
            </a:r>
            <a:endParaRPr sz="20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Donate</a:t>
            </a:r>
            <a:endParaRPr sz="20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subTitle" idx="4294967295"/>
          </p:nvPr>
        </p:nvSpPr>
        <p:spPr>
          <a:xfrm>
            <a:off x="2810650" y="1904675"/>
            <a:ext cx="1203300" cy="108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Josefin Slab SemiBold"/>
                <a:ea typeface="Josefin Slab SemiBold"/>
                <a:cs typeface="Josefin Slab SemiBold"/>
                <a:sym typeface="Josefin Slab SemiBold"/>
              </a:rPr>
              <a:t>Mend &amp; </a:t>
            </a:r>
            <a:br>
              <a:rPr lang="en" sz="1900">
                <a:latin typeface="Josefin Slab SemiBold"/>
                <a:ea typeface="Josefin Slab SemiBold"/>
                <a:cs typeface="Josefin Slab SemiBold"/>
                <a:sym typeface="Josefin Slab SemiBold"/>
              </a:rPr>
            </a:br>
            <a:r>
              <a:rPr lang="en" sz="1900">
                <a:latin typeface="Josefin Slab SemiBold"/>
                <a:ea typeface="Josefin Slab SemiBold"/>
                <a:cs typeface="Josefin Slab SemiBold"/>
                <a:sym typeface="Josefin Slab SemiBold"/>
              </a:rPr>
              <a:t>Rewear</a:t>
            </a:r>
            <a:endParaRPr sz="19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latin typeface="Josefin Slab SemiBold"/>
                <a:ea typeface="Josefin Slab SemiBold"/>
                <a:cs typeface="Josefin Slab SemiBold"/>
                <a:sym typeface="Josefin Slab SemiBold"/>
              </a:rPr>
              <a:t>Donate</a:t>
            </a:r>
            <a:endParaRPr sz="19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4294967295"/>
          </p:nvPr>
        </p:nvSpPr>
        <p:spPr>
          <a:xfrm>
            <a:off x="4042975" y="1823250"/>
            <a:ext cx="15819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Mend, </a:t>
            </a:r>
            <a:b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</a:b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Repurpose</a:t>
            </a:r>
            <a:b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</a:br>
            <a:r>
              <a:rPr lang="en" sz="2000">
                <a:latin typeface="Josefin Slab SemiBold"/>
                <a:ea typeface="Josefin Slab SemiBold"/>
                <a:cs typeface="Josefin Slab SemiBold"/>
                <a:sym typeface="Josefin Slab SemiBold"/>
              </a:rPr>
              <a:t>&amp; Upcycle</a:t>
            </a:r>
            <a:endParaRPr sz="20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Josefin Slab SemiBold"/>
                <a:ea typeface="Josefin Slab SemiBold"/>
                <a:cs typeface="Josefin Slab SemiBold"/>
                <a:sym typeface="Josefin Slab SemiBold"/>
              </a:rPr>
              <a:t>(e.g. turn pants into shorts, skirt, bag, shirts into tanks, cosplay, etc)</a:t>
            </a:r>
            <a:endParaRPr sz="13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4294967295"/>
          </p:nvPr>
        </p:nvSpPr>
        <p:spPr>
          <a:xfrm>
            <a:off x="5579775" y="1737175"/>
            <a:ext cx="1581900" cy="2070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Josefin Slab SemiBold"/>
                <a:ea typeface="Josefin Slab SemiBold"/>
                <a:cs typeface="Josefin Slab SemiBold"/>
                <a:sym typeface="Josefin Slab SemiBold"/>
              </a:rPr>
              <a:t>Repurpose &amp; Create</a:t>
            </a:r>
            <a:endParaRPr sz="21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latin typeface="Josefin Slab SemiBold"/>
                <a:ea typeface="Josefin Slab SemiBold"/>
                <a:cs typeface="Josefin Slab SemiBold"/>
                <a:sym typeface="Josefin Slab SemiBold"/>
              </a:rPr>
              <a:t>(scrappy quilts, t-shirt quilts, t-shirt yarn, dog toys, padding, bath mats, archery targets, use as rags)</a:t>
            </a:r>
            <a:endParaRPr sz="13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grpSp>
        <p:nvGrpSpPr>
          <p:cNvPr id="280" name="Google Shape;280;p37"/>
          <p:cNvGrpSpPr/>
          <p:nvPr/>
        </p:nvGrpSpPr>
        <p:grpSpPr>
          <a:xfrm>
            <a:off x="1512710" y="3861512"/>
            <a:ext cx="684999" cy="181776"/>
            <a:chOff x="2065575" y="3343342"/>
            <a:chExt cx="820850" cy="217800"/>
          </a:xfrm>
        </p:grpSpPr>
        <p:sp>
          <p:nvSpPr>
            <p:cNvPr id="281" name="Google Shape;281;p37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37"/>
          <p:cNvGrpSpPr/>
          <p:nvPr/>
        </p:nvGrpSpPr>
        <p:grpSpPr>
          <a:xfrm>
            <a:off x="3017885" y="3861512"/>
            <a:ext cx="684999" cy="181776"/>
            <a:chOff x="2065575" y="3343342"/>
            <a:chExt cx="820850" cy="217800"/>
          </a:xfrm>
        </p:grpSpPr>
        <p:sp>
          <p:nvSpPr>
            <p:cNvPr id="285" name="Google Shape;285;p37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37"/>
          <p:cNvGrpSpPr/>
          <p:nvPr/>
        </p:nvGrpSpPr>
        <p:grpSpPr>
          <a:xfrm>
            <a:off x="4523060" y="3861512"/>
            <a:ext cx="684999" cy="181776"/>
            <a:chOff x="2065575" y="3343342"/>
            <a:chExt cx="820850" cy="217800"/>
          </a:xfrm>
        </p:grpSpPr>
        <p:sp>
          <p:nvSpPr>
            <p:cNvPr id="289" name="Google Shape;289;p37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37"/>
          <p:cNvGrpSpPr/>
          <p:nvPr/>
        </p:nvGrpSpPr>
        <p:grpSpPr>
          <a:xfrm>
            <a:off x="6028235" y="3861512"/>
            <a:ext cx="684999" cy="181776"/>
            <a:chOff x="2065575" y="3343342"/>
            <a:chExt cx="820850" cy="217800"/>
          </a:xfrm>
        </p:grpSpPr>
        <p:sp>
          <p:nvSpPr>
            <p:cNvPr id="293" name="Google Shape;293;p37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7"/>
          <p:cNvSpPr txBox="1">
            <a:spLocks noGrp="1"/>
          </p:cNvSpPr>
          <p:nvPr>
            <p:ph type="subTitle" idx="4294967295"/>
          </p:nvPr>
        </p:nvSpPr>
        <p:spPr>
          <a:xfrm>
            <a:off x="885350" y="4218000"/>
            <a:ext cx="18150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lt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Great Condition</a:t>
            </a:r>
            <a:endParaRPr sz="2800">
              <a:solidFill>
                <a:schemeClr val="lt2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97" name="Google Shape;297;p37"/>
          <p:cNvSpPr txBox="1">
            <a:spLocks noGrp="1"/>
          </p:cNvSpPr>
          <p:nvPr>
            <p:ph type="subTitle" idx="4294967295"/>
          </p:nvPr>
        </p:nvSpPr>
        <p:spPr>
          <a:xfrm>
            <a:off x="2520225" y="4229175"/>
            <a:ext cx="16803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Good </a:t>
            </a:r>
            <a:endParaRPr sz="2800">
              <a:solidFill>
                <a:schemeClr val="accen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4294967295"/>
          </p:nvPr>
        </p:nvSpPr>
        <p:spPr>
          <a:xfrm>
            <a:off x="4205475" y="4218000"/>
            <a:ext cx="13200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lt2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Okay</a:t>
            </a:r>
            <a:endParaRPr sz="2800">
              <a:solidFill>
                <a:schemeClr val="lt2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4294967295"/>
          </p:nvPr>
        </p:nvSpPr>
        <p:spPr>
          <a:xfrm>
            <a:off x="5525475" y="4218000"/>
            <a:ext cx="18672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Deplorable</a:t>
            </a:r>
            <a:endParaRPr sz="2800">
              <a:solidFill>
                <a:schemeClr val="accen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cxnSp>
        <p:nvCxnSpPr>
          <p:cNvPr id="300" name="Google Shape;300;p37"/>
          <p:cNvCxnSpPr>
            <a:stCxn id="282" idx="0"/>
            <a:endCxn id="276" idx="2"/>
          </p:cNvCxnSpPr>
          <p:nvPr/>
        </p:nvCxnSpPr>
        <p:spPr>
          <a:xfrm rot="10800000">
            <a:off x="1855210" y="3455012"/>
            <a:ext cx="0" cy="406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1" name="Google Shape;301;p37"/>
          <p:cNvCxnSpPr>
            <a:stCxn id="286" idx="0"/>
          </p:cNvCxnSpPr>
          <p:nvPr/>
        </p:nvCxnSpPr>
        <p:spPr>
          <a:xfrm rot="10800000">
            <a:off x="3359185" y="3135212"/>
            <a:ext cx="1200" cy="726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2" name="Google Shape;302;p37"/>
          <p:cNvCxnSpPr>
            <a:stCxn id="290" idx="0"/>
          </p:cNvCxnSpPr>
          <p:nvPr/>
        </p:nvCxnSpPr>
        <p:spPr>
          <a:xfrm rot="10800000" flipH="1">
            <a:off x="4865560" y="3713012"/>
            <a:ext cx="3300" cy="148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3" name="Google Shape;303;p37"/>
          <p:cNvCxnSpPr>
            <a:stCxn id="294" idx="0"/>
          </p:cNvCxnSpPr>
          <p:nvPr/>
        </p:nvCxnSpPr>
        <p:spPr>
          <a:xfrm rot="10800000" flipH="1">
            <a:off x="6370735" y="3756512"/>
            <a:ext cx="900" cy="105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4" name="Google Shape;304;p37"/>
          <p:cNvCxnSpPr>
            <a:stCxn id="281" idx="2"/>
          </p:cNvCxnSpPr>
          <p:nvPr/>
        </p:nvCxnSpPr>
        <p:spPr>
          <a:xfrm rot="10800000">
            <a:off x="728210" y="3952400"/>
            <a:ext cx="784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305" name="Google Shape;305;p37"/>
          <p:cNvCxnSpPr>
            <a:stCxn id="283" idx="6"/>
            <a:endCxn id="285" idx="2"/>
          </p:cNvCxnSpPr>
          <p:nvPr/>
        </p:nvCxnSpPr>
        <p:spPr>
          <a:xfrm>
            <a:off x="2197710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37"/>
          <p:cNvCxnSpPr>
            <a:stCxn id="287" idx="6"/>
            <a:endCxn id="289" idx="2"/>
          </p:cNvCxnSpPr>
          <p:nvPr/>
        </p:nvCxnSpPr>
        <p:spPr>
          <a:xfrm>
            <a:off x="3702885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37"/>
          <p:cNvCxnSpPr>
            <a:stCxn id="291" idx="6"/>
            <a:endCxn id="293" idx="2"/>
          </p:cNvCxnSpPr>
          <p:nvPr/>
        </p:nvCxnSpPr>
        <p:spPr>
          <a:xfrm>
            <a:off x="5208060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37"/>
          <p:cNvCxnSpPr>
            <a:stCxn id="295" idx="6"/>
          </p:cNvCxnSpPr>
          <p:nvPr/>
        </p:nvCxnSpPr>
        <p:spPr>
          <a:xfrm>
            <a:off x="6713235" y="3952400"/>
            <a:ext cx="758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309" name="Google Shape;309;p37"/>
          <p:cNvSpPr/>
          <p:nvPr/>
        </p:nvSpPr>
        <p:spPr>
          <a:xfrm>
            <a:off x="1543675" y="1117775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4522450" y="1117762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3100750" y="1117762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6059175" y="1089075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/>
          <p:nvPr/>
        </p:nvSpPr>
        <p:spPr>
          <a:xfrm>
            <a:off x="270675" y="464314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75" y="1226075"/>
            <a:ext cx="406500" cy="4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50" y="1226075"/>
            <a:ext cx="406500" cy="4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7" y="1226050"/>
            <a:ext cx="406500" cy="4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3" y="1184030"/>
            <a:ext cx="433215" cy="4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4894200" cy="146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https://www.britannica.com/art/fashion-industry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https://fashinnovation.nyc/fashion-industry-statistics/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https://goodonyou.eco/fast-fashion-facts/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https://www.ilo.org/wcmsp5/groups/public/---asia/---ro-bangkok/documents/publication/wcms_534289.pdf</a:t>
            </a:r>
            <a:endParaRPr sz="1300"/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400" y="0"/>
            <a:ext cx="33065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9" y="1269450"/>
            <a:ext cx="2615301" cy="26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1" y="-328775"/>
            <a:ext cx="3347225" cy="69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8"/>
          <p:cNvSpPr/>
          <p:nvPr/>
        </p:nvSpPr>
        <p:spPr>
          <a:xfrm>
            <a:off x="277900" y="594364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4638"/>
            <a:ext cx="9143875" cy="1814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0" y="1664650"/>
            <a:ext cx="9144000" cy="1814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started.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578250" y="1423581"/>
            <a:ext cx="2916900" cy="1216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visible mending?</a:t>
            </a:r>
            <a:endParaRPr/>
          </a:p>
        </p:txBody>
      </p:sp>
      <p:sp>
        <p:nvSpPr>
          <p:cNvPr id="339" name="Google Shape;339;p40"/>
          <p:cNvSpPr txBox="1">
            <a:spLocks noGrp="1"/>
          </p:cNvSpPr>
          <p:nvPr>
            <p:ph type="subTitle" idx="1"/>
          </p:nvPr>
        </p:nvSpPr>
        <p:spPr>
          <a:xfrm>
            <a:off x="578250" y="2769877"/>
            <a:ext cx="2916900" cy="17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Visible mending is a style of clothing repair where your fixes, patches, etc. are apparent. It’s a fun way to extend the life of your clothing while showing off your work.</a:t>
            </a:r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2276500" y="600902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0"/>
          <p:cNvSpPr/>
          <p:nvPr/>
        </p:nvSpPr>
        <p:spPr>
          <a:xfrm>
            <a:off x="2723050" y="600902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"/>
          <p:cNvSpPr/>
          <p:nvPr/>
        </p:nvSpPr>
        <p:spPr>
          <a:xfrm>
            <a:off x="3168450" y="600902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body" idx="1"/>
          </p:nvPr>
        </p:nvSpPr>
        <p:spPr>
          <a:xfrm>
            <a:off x="4036025" y="1310217"/>
            <a:ext cx="4409400" cy="312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Sashiko (which translates to “little stabs”) and boro (derived from </a:t>
            </a:r>
            <a:r>
              <a:rPr lang="en" i="1"/>
              <a:t>boroboro</a:t>
            </a:r>
            <a:r>
              <a:rPr lang="en"/>
              <a:t> “something tattered or repaired”) are forms of visible mending that date back to the Edo period of Japan. It was a way for the working class to not only extend the life of their clothing and upcycle worn clothing, but also a way to add a decorative element to everyday items. Sashiko is a cultural and historical practice that many people engage in today.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Both of these methods have inspired modern day sewists.</a:t>
            </a:r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title"/>
          </p:nvPr>
        </p:nvSpPr>
        <p:spPr>
          <a:xfrm>
            <a:off x="4036025" y="711488"/>
            <a:ext cx="31719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Sashiko and Boro</a:t>
            </a: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7207925" y="711477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692939" y="692939"/>
            <a:ext cx="5136352" cy="37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subTitle" idx="1"/>
          </p:nvPr>
        </p:nvSpPr>
        <p:spPr>
          <a:xfrm>
            <a:off x="429850" y="1973843"/>
            <a:ext cx="4755300" cy="2348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Sewing needles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Thread (cotton, sashiko, embroidery, wool)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Patches (cotton, linen, and denim)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Pins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Fabric scissors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Optional: a thread waxer, needle threader, specialty needles (sashiko, darning, embroidery), ruler, water soluble marking pen or chalk, darning egg, thimbles</a:t>
            </a:r>
            <a:endParaRPr sz="1600"/>
          </a:p>
        </p:txBody>
      </p:sp>
      <p:sp>
        <p:nvSpPr>
          <p:cNvPr id="357" name="Google Shape;357;p42"/>
          <p:cNvSpPr txBox="1">
            <a:spLocks noGrp="1"/>
          </p:cNvSpPr>
          <p:nvPr>
            <p:ph type="subTitle" idx="2"/>
          </p:nvPr>
        </p:nvSpPr>
        <p:spPr>
          <a:xfrm>
            <a:off x="429850" y="821550"/>
            <a:ext cx="4755300" cy="40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you need to get started</a:t>
            </a:r>
            <a:endParaRPr/>
          </a:p>
        </p:txBody>
      </p:sp>
      <p:grpSp>
        <p:nvGrpSpPr>
          <p:cNvPr id="358" name="Google Shape;358;p42"/>
          <p:cNvGrpSpPr/>
          <p:nvPr/>
        </p:nvGrpSpPr>
        <p:grpSpPr>
          <a:xfrm>
            <a:off x="506025" y="1340852"/>
            <a:ext cx="1205850" cy="326700"/>
            <a:chOff x="809775" y="942752"/>
            <a:chExt cx="1205850" cy="326700"/>
          </a:xfrm>
        </p:grpSpPr>
        <p:sp>
          <p:nvSpPr>
            <p:cNvPr id="359" name="Google Shape;359;p42"/>
            <p:cNvSpPr/>
            <p:nvPr/>
          </p:nvSpPr>
          <p:spPr>
            <a:xfrm>
              <a:off x="80977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1249350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168892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2" name="Google Shape;362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91" y="0"/>
            <a:ext cx="385640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3"/>
          <p:cNvSpPr txBox="1">
            <a:spLocks noGrp="1"/>
          </p:cNvSpPr>
          <p:nvPr>
            <p:ph type="title"/>
          </p:nvPr>
        </p:nvSpPr>
        <p:spPr>
          <a:xfrm>
            <a:off x="686825" y="988788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stitches</a:t>
            </a:r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ubTitle" idx="2"/>
          </p:nvPr>
        </p:nvSpPr>
        <p:spPr>
          <a:xfrm>
            <a:off x="3081400" y="1814595"/>
            <a:ext cx="4017000" cy="286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Most common stitch you’ll use.</a:t>
            </a:r>
            <a:endParaRPr/>
          </a:p>
        </p:txBody>
      </p:sp>
      <p:sp>
        <p:nvSpPr>
          <p:cNvPr id="369" name="Google Shape;369;p43"/>
          <p:cNvSpPr txBox="1">
            <a:spLocks noGrp="1"/>
          </p:cNvSpPr>
          <p:nvPr>
            <p:ph type="subTitle" idx="4"/>
          </p:nvPr>
        </p:nvSpPr>
        <p:spPr>
          <a:xfrm>
            <a:off x="3145700" y="2833270"/>
            <a:ext cx="4017000" cy="286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Creates a continuous line.</a:t>
            </a:r>
            <a:endParaRPr/>
          </a:p>
        </p:txBody>
      </p:sp>
      <p:sp>
        <p:nvSpPr>
          <p:cNvPr id="370" name="Google Shape;370;p43"/>
          <p:cNvSpPr txBox="1">
            <a:spLocks noGrp="1"/>
          </p:cNvSpPr>
          <p:nvPr>
            <p:ph type="title" idx="7"/>
          </p:nvPr>
        </p:nvSpPr>
        <p:spPr>
          <a:xfrm>
            <a:off x="686825" y="1689350"/>
            <a:ext cx="2280600" cy="537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Running</a:t>
            </a:r>
            <a:endParaRPr sz="4500"/>
          </a:p>
        </p:txBody>
      </p:sp>
      <p:sp>
        <p:nvSpPr>
          <p:cNvPr id="371" name="Google Shape;371;p43"/>
          <p:cNvSpPr txBox="1">
            <a:spLocks noGrp="1"/>
          </p:cNvSpPr>
          <p:nvPr>
            <p:ph type="title" idx="8"/>
          </p:nvPr>
        </p:nvSpPr>
        <p:spPr>
          <a:xfrm>
            <a:off x="686825" y="2652301"/>
            <a:ext cx="2280600" cy="537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Backstitch</a:t>
            </a:r>
            <a:endParaRPr sz="3900"/>
          </a:p>
        </p:txBody>
      </p:sp>
      <p:sp>
        <p:nvSpPr>
          <p:cNvPr id="372" name="Google Shape;372;p43"/>
          <p:cNvSpPr/>
          <p:nvPr/>
        </p:nvSpPr>
        <p:spPr>
          <a:xfrm>
            <a:off x="321025" y="1042052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subTitle" idx="2"/>
          </p:nvPr>
        </p:nvSpPr>
        <p:spPr>
          <a:xfrm>
            <a:off x="3145700" y="3723919"/>
            <a:ext cx="4017000" cy="286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Finishes raw edges on holes.</a:t>
            </a:r>
            <a:endParaRPr/>
          </a:p>
        </p:txBody>
      </p:sp>
      <p:sp>
        <p:nvSpPr>
          <p:cNvPr id="374" name="Google Shape;374;p43"/>
          <p:cNvSpPr txBox="1">
            <a:spLocks noGrp="1"/>
          </p:cNvSpPr>
          <p:nvPr>
            <p:ph type="title" idx="7"/>
          </p:nvPr>
        </p:nvSpPr>
        <p:spPr>
          <a:xfrm>
            <a:off x="686825" y="3473100"/>
            <a:ext cx="1954500" cy="681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Whip</a:t>
            </a:r>
            <a:endParaRPr sz="5100"/>
          </a:p>
        </p:txBody>
      </p:sp>
      <p:pic>
        <p:nvPicPr>
          <p:cNvPr id="375" name="Google Shape;375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8650" y="-25375"/>
            <a:ext cx="2125350" cy="51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"/>
          <p:cNvSpPr txBox="1">
            <a:spLocks noGrp="1"/>
          </p:cNvSpPr>
          <p:nvPr>
            <p:ph type="title"/>
          </p:nvPr>
        </p:nvSpPr>
        <p:spPr>
          <a:xfrm>
            <a:off x="699100" y="359275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patches</a:t>
            </a:r>
            <a:endParaRPr/>
          </a:p>
        </p:txBody>
      </p:sp>
      <p:sp>
        <p:nvSpPr>
          <p:cNvPr id="381" name="Google Shape;381;p44"/>
          <p:cNvSpPr txBox="1">
            <a:spLocks noGrp="1"/>
          </p:cNvSpPr>
          <p:nvPr>
            <p:ph type="subTitle" idx="4294967295"/>
          </p:nvPr>
        </p:nvSpPr>
        <p:spPr>
          <a:xfrm>
            <a:off x="699100" y="1288350"/>
            <a:ext cx="2270400" cy="66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Decide if you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want your patch on the inside or the outside</a:t>
            </a:r>
            <a:endParaRPr sz="1400"/>
          </a:p>
        </p:txBody>
      </p:sp>
      <p:sp>
        <p:nvSpPr>
          <p:cNvPr id="382" name="Google Shape;382;p44"/>
          <p:cNvSpPr txBox="1">
            <a:spLocks noGrp="1"/>
          </p:cNvSpPr>
          <p:nvPr>
            <p:ph type="subTitle" idx="4294967295"/>
          </p:nvPr>
        </p:nvSpPr>
        <p:spPr>
          <a:xfrm>
            <a:off x="699100" y="2285954"/>
            <a:ext cx="2270400" cy="124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Clean up the hole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with a pair of scissors and center the patch. Pin patch in place or use a basting stitch to temporarily sew it on.</a:t>
            </a:r>
            <a:endParaRPr sz="1300"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699100" y="3860750"/>
            <a:ext cx="2270400" cy="664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Use a combination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of stitches to adhere the patch.</a:t>
            </a:r>
            <a:endParaRPr sz="1400"/>
          </a:p>
        </p:txBody>
      </p:sp>
      <p:sp>
        <p:nvSpPr>
          <p:cNvPr id="384" name="Google Shape;384;p44"/>
          <p:cNvSpPr/>
          <p:nvPr/>
        </p:nvSpPr>
        <p:spPr>
          <a:xfrm flipH="1">
            <a:off x="2206725" y="1288352"/>
            <a:ext cx="224400" cy="22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4"/>
          <p:cNvSpPr/>
          <p:nvPr/>
        </p:nvSpPr>
        <p:spPr>
          <a:xfrm flipH="1">
            <a:off x="2206725" y="2285952"/>
            <a:ext cx="224400" cy="22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4"/>
          <p:cNvSpPr/>
          <p:nvPr/>
        </p:nvSpPr>
        <p:spPr>
          <a:xfrm flipH="1">
            <a:off x="2432950" y="3821152"/>
            <a:ext cx="224400" cy="22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4"/>
          <p:cNvSpPr/>
          <p:nvPr/>
        </p:nvSpPr>
        <p:spPr>
          <a:xfrm>
            <a:off x="257000" y="351489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p4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25" y="973425"/>
            <a:ext cx="3731577" cy="3731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4"/>
          <p:cNvCxnSpPr>
            <a:stCxn id="384" idx="2"/>
          </p:cNvCxnSpPr>
          <p:nvPr/>
        </p:nvCxnSpPr>
        <p:spPr>
          <a:xfrm>
            <a:off x="2431125" y="1400552"/>
            <a:ext cx="2798400" cy="592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0" name="Google Shape;390;p44"/>
          <p:cNvCxnSpPr>
            <a:stCxn id="385" idx="2"/>
          </p:cNvCxnSpPr>
          <p:nvPr/>
        </p:nvCxnSpPr>
        <p:spPr>
          <a:xfrm>
            <a:off x="2431125" y="2398152"/>
            <a:ext cx="2227200" cy="1066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1" name="Google Shape;391;p44"/>
          <p:cNvCxnSpPr>
            <a:stCxn id="386" idx="2"/>
          </p:cNvCxnSpPr>
          <p:nvPr/>
        </p:nvCxnSpPr>
        <p:spPr>
          <a:xfrm rot="10800000" flipH="1">
            <a:off x="2657350" y="3871852"/>
            <a:ext cx="3456000" cy="61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/>
          <p:nvPr/>
        </p:nvSpPr>
        <p:spPr>
          <a:xfrm>
            <a:off x="2025" y="-6150"/>
            <a:ext cx="3037500" cy="519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5"/>
          <p:cNvSpPr/>
          <p:nvPr/>
        </p:nvSpPr>
        <p:spPr>
          <a:xfrm>
            <a:off x="3572525" y="1343466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"/>
          <p:cNvSpPr/>
          <p:nvPr/>
        </p:nvSpPr>
        <p:spPr>
          <a:xfrm>
            <a:off x="3572525" y="2500603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5"/>
          <p:cNvSpPr/>
          <p:nvPr/>
        </p:nvSpPr>
        <p:spPr>
          <a:xfrm>
            <a:off x="3572525" y="3657728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title"/>
          </p:nvPr>
        </p:nvSpPr>
        <p:spPr>
          <a:xfrm>
            <a:off x="3572525" y="503550"/>
            <a:ext cx="50106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mending methods</a:t>
            </a:r>
            <a:endParaRPr/>
          </a:p>
        </p:txBody>
      </p:sp>
      <p:sp>
        <p:nvSpPr>
          <p:cNvPr id="401" name="Google Shape;401;p45"/>
          <p:cNvSpPr txBox="1">
            <a:spLocks noGrp="1"/>
          </p:cNvSpPr>
          <p:nvPr>
            <p:ph type="subTitle" idx="3"/>
          </p:nvPr>
        </p:nvSpPr>
        <p:spPr>
          <a:xfrm>
            <a:off x="4566150" y="238870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Speedweve</a:t>
            </a:r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subTitle" idx="1"/>
          </p:nvPr>
        </p:nvSpPr>
        <p:spPr>
          <a:xfrm>
            <a:off x="4566138" y="1142263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Darning</a:t>
            </a:r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subTitle" idx="2"/>
          </p:nvPr>
        </p:nvSpPr>
        <p:spPr>
          <a:xfrm>
            <a:off x="4566138" y="1568313"/>
            <a:ext cx="3890400" cy="690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Weaving into the fabric by hand to fix a hole/tear - great for knitwear (socks, sweaters, etc)</a:t>
            </a:r>
            <a:endParaRPr/>
          </a:p>
        </p:txBody>
      </p:sp>
      <p:sp>
        <p:nvSpPr>
          <p:cNvPr id="404" name="Google Shape;404;p45"/>
          <p:cNvSpPr txBox="1">
            <a:spLocks noGrp="1"/>
          </p:cNvSpPr>
          <p:nvPr>
            <p:ph type="subTitle" idx="4"/>
          </p:nvPr>
        </p:nvSpPr>
        <p:spPr>
          <a:xfrm>
            <a:off x="4566150" y="2814750"/>
            <a:ext cx="4017000" cy="690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Like darning, but using a small loom to facilitate the weaving of a patch. Can be used on anything.</a:t>
            </a:r>
            <a:endParaRPr/>
          </a:p>
        </p:txBody>
      </p:sp>
      <p:sp>
        <p:nvSpPr>
          <p:cNvPr id="405" name="Google Shape;405;p45"/>
          <p:cNvSpPr txBox="1">
            <a:spLocks noGrp="1"/>
          </p:cNvSpPr>
          <p:nvPr>
            <p:ph type="subTitle" idx="5"/>
          </p:nvPr>
        </p:nvSpPr>
        <p:spPr>
          <a:xfrm>
            <a:off x="4566150" y="3545900"/>
            <a:ext cx="4017000" cy="385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Crochet</a:t>
            </a:r>
            <a:endParaRPr/>
          </a:p>
        </p:txBody>
      </p:sp>
      <p:sp>
        <p:nvSpPr>
          <p:cNvPr id="406" name="Google Shape;406;p45"/>
          <p:cNvSpPr txBox="1">
            <a:spLocks noGrp="1"/>
          </p:cNvSpPr>
          <p:nvPr>
            <p:ph type="subTitle" idx="6"/>
          </p:nvPr>
        </p:nvSpPr>
        <p:spPr>
          <a:xfrm>
            <a:off x="4566150" y="3971950"/>
            <a:ext cx="4017000" cy="690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crochet techniques to make a patch for your clothing - again, great for knitwear.</a:t>
            </a:r>
            <a:endParaRPr/>
          </a:p>
        </p:txBody>
      </p:sp>
      <p:pic>
        <p:nvPicPr>
          <p:cNvPr id="407" name="Google Shape;407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00" y="3233400"/>
            <a:ext cx="2635761" cy="187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0"/>
            <a:ext cx="2270025" cy="227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45"/>
          <p:cNvCxnSpPr/>
          <p:nvPr/>
        </p:nvCxnSpPr>
        <p:spPr>
          <a:xfrm rot="10800000">
            <a:off x="62775" y="3061725"/>
            <a:ext cx="0" cy="2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>
            <a:off x="162000" y="2451125"/>
            <a:ext cx="133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45"/>
          <p:cNvCxnSpPr/>
          <p:nvPr/>
        </p:nvCxnSpPr>
        <p:spPr>
          <a:xfrm>
            <a:off x="62775" y="3061725"/>
            <a:ext cx="26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5"/>
          <p:cNvCxnSpPr/>
          <p:nvPr/>
        </p:nvCxnSpPr>
        <p:spPr>
          <a:xfrm>
            <a:off x="2411700" y="64725"/>
            <a:ext cx="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3" name="Google Shape;413;p4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30" y="1651713"/>
            <a:ext cx="1878470" cy="1878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45"/>
          <p:cNvCxnSpPr/>
          <p:nvPr/>
        </p:nvCxnSpPr>
        <p:spPr>
          <a:xfrm rot="10800000" flipH="1">
            <a:off x="2988825" y="3598350"/>
            <a:ext cx="3288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5"/>
          <p:cNvCxnSpPr/>
          <p:nvPr/>
        </p:nvCxnSpPr>
        <p:spPr>
          <a:xfrm flipH="1">
            <a:off x="3302713" y="3309600"/>
            <a:ext cx="6600" cy="2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6" name="Google Shape;416;p4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13" y="1473550"/>
            <a:ext cx="490250" cy="4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37" y="2601188"/>
            <a:ext cx="594426" cy="5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21" y="3810396"/>
            <a:ext cx="490250" cy="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6"/>
          <p:cNvSpPr txBox="1">
            <a:spLocks noGrp="1"/>
          </p:cNvSpPr>
          <p:nvPr>
            <p:ph type="title"/>
          </p:nvPr>
        </p:nvSpPr>
        <p:spPr>
          <a:xfrm>
            <a:off x="720000" y="602150"/>
            <a:ext cx="6432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visible mending</a:t>
            </a:r>
            <a:endParaRPr/>
          </a:p>
        </p:txBody>
      </p:sp>
      <p:sp>
        <p:nvSpPr>
          <p:cNvPr id="424" name="Google Shape;424;p46"/>
          <p:cNvSpPr txBox="1">
            <a:spLocks noGrp="1"/>
          </p:cNvSpPr>
          <p:nvPr>
            <p:ph type="subTitle" idx="3"/>
          </p:nvPr>
        </p:nvSpPr>
        <p:spPr>
          <a:xfrm>
            <a:off x="4257302" y="1738675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Have a mending pile</a:t>
            </a:r>
            <a:endParaRPr sz="1800"/>
          </a:p>
        </p:txBody>
      </p:sp>
      <p:sp>
        <p:nvSpPr>
          <p:cNvPr id="425" name="Google Shape;425;p46"/>
          <p:cNvSpPr txBox="1">
            <a:spLocks noGrp="1"/>
          </p:cNvSpPr>
          <p:nvPr>
            <p:ph type="subTitle" idx="4"/>
          </p:nvPr>
        </p:nvSpPr>
        <p:spPr>
          <a:xfrm>
            <a:off x="4257302" y="2069275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Keep all your mending together and in sight.</a:t>
            </a:r>
            <a:endParaRPr sz="1400"/>
          </a:p>
        </p:txBody>
      </p:sp>
      <p:sp>
        <p:nvSpPr>
          <p:cNvPr id="426" name="Google Shape;426;p46"/>
          <p:cNvSpPr txBox="1">
            <a:spLocks noGrp="1"/>
          </p:cNvSpPr>
          <p:nvPr>
            <p:ph type="subTitle" idx="1"/>
          </p:nvPr>
        </p:nvSpPr>
        <p:spPr>
          <a:xfrm>
            <a:off x="995500" y="1582600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Embrace your mistakes</a:t>
            </a:r>
            <a:endParaRPr sz="1900"/>
          </a:p>
        </p:txBody>
      </p:sp>
      <p:sp>
        <p:nvSpPr>
          <p:cNvPr id="427" name="Google Shape;427;p46"/>
          <p:cNvSpPr txBox="1">
            <a:spLocks noGrp="1"/>
          </p:cNvSpPr>
          <p:nvPr>
            <p:ph type="subTitle" idx="2"/>
          </p:nvPr>
        </p:nvSpPr>
        <p:spPr>
          <a:xfrm>
            <a:off x="995500" y="2190075"/>
            <a:ext cx="2336400" cy="43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If your patch is wonky, your stitches aren’t straight, it’s ok!</a:t>
            </a:r>
            <a:endParaRPr sz="1400"/>
          </a:p>
        </p:txBody>
      </p:sp>
      <p:sp>
        <p:nvSpPr>
          <p:cNvPr id="428" name="Google Shape;428;p46"/>
          <p:cNvSpPr txBox="1">
            <a:spLocks noGrp="1"/>
          </p:cNvSpPr>
          <p:nvPr>
            <p:ph type="subTitle" idx="5"/>
          </p:nvPr>
        </p:nvSpPr>
        <p:spPr>
          <a:xfrm>
            <a:off x="995500" y="3242475"/>
            <a:ext cx="23364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Keep it loose</a:t>
            </a:r>
            <a:endParaRPr sz="1900"/>
          </a:p>
        </p:txBody>
      </p:sp>
      <p:sp>
        <p:nvSpPr>
          <p:cNvPr id="429" name="Google Shape;429;p46"/>
          <p:cNvSpPr txBox="1">
            <a:spLocks noGrp="1"/>
          </p:cNvSpPr>
          <p:nvPr>
            <p:ph type="subTitle" idx="6"/>
          </p:nvPr>
        </p:nvSpPr>
        <p:spPr>
          <a:xfrm>
            <a:off x="995500" y="3668525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Don’t pull too tight on your stitches - doing so could pucker or warp your clothing.</a:t>
            </a:r>
            <a:endParaRPr sz="1400"/>
          </a:p>
        </p:txBody>
      </p:sp>
      <p:sp>
        <p:nvSpPr>
          <p:cNvPr id="430" name="Google Shape;430;p46"/>
          <p:cNvSpPr txBox="1">
            <a:spLocks noGrp="1"/>
          </p:cNvSpPr>
          <p:nvPr>
            <p:ph type="subTitle" idx="7"/>
          </p:nvPr>
        </p:nvSpPr>
        <p:spPr>
          <a:xfrm>
            <a:off x="4257300" y="3288375"/>
            <a:ext cx="2336400" cy="293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Practice!</a:t>
            </a:r>
            <a:endParaRPr sz="1900"/>
          </a:p>
        </p:txBody>
      </p:sp>
      <p:sp>
        <p:nvSpPr>
          <p:cNvPr id="431" name="Google Shape;431;p46"/>
          <p:cNvSpPr txBox="1">
            <a:spLocks noGrp="1"/>
          </p:cNvSpPr>
          <p:nvPr>
            <p:ph type="subTitle" idx="8"/>
          </p:nvPr>
        </p:nvSpPr>
        <p:spPr>
          <a:xfrm>
            <a:off x="4231102" y="3668525"/>
            <a:ext cx="2336400" cy="495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The best way to improve is to keep fixing things and trying out new ideas.</a:t>
            </a:r>
            <a:endParaRPr sz="1400"/>
          </a:p>
        </p:txBody>
      </p:sp>
      <p:sp>
        <p:nvSpPr>
          <p:cNvPr id="432" name="Google Shape;432;p46"/>
          <p:cNvSpPr/>
          <p:nvPr/>
        </p:nvSpPr>
        <p:spPr>
          <a:xfrm>
            <a:off x="135000" y="1865603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6"/>
          <p:cNvSpPr/>
          <p:nvPr/>
        </p:nvSpPr>
        <p:spPr>
          <a:xfrm>
            <a:off x="3396800" y="1753828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6"/>
          <p:cNvSpPr/>
          <p:nvPr/>
        </p:nvSpPr>
        <p:spPr>
          <a:xfrm>
            <a:off x="135000" y="3320328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6"/>
          <p:cNvSpPr/>
          <p:nvPr/>
        </p:nvSpPr>
        <p:spPr>
          <a:xfrm>
            <a:off x="3396800" y="3320328"/>
            <a:ext cx="795600" cy="79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6"/>
          <p:cNvSpPr/>
          <p:nvPr/>
        </p:nvSpPr>
        <p:spPr>
          <a:xfrm>
            <a:off x="277900" y="594364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7" name="Google Shape;437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150" y="0"/>
            <a:ext cx="240085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3" y="1955787"/>
            <a:ext cx="569875" cy="5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0" y="1912975"/>
            <a:ext cx="477300" cy="4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5" y="3446100"/>
            <a:ext cx="530250" cy="5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50" y="3433175"/>
            <a:ext cx="569875" cy="5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/>
        </p:nvSpPr>
        <p:spPr>
          <a:xfrm>
            <a:off x="3529275" y="4008900"/>
            <a:ext cx="5041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ctrTitle"/>
          </p:nvPr>
        </p:nvSpPr>
        <p:spPr>
          <a:xfrm>
            <a:off x="3405350" y="344000"/>
            <a:ext cx="5579700" cy="1947000"/>
          </a:xfrm>
          <a:prstGeom prst="rect">
            <a:avLst/>
          </a:prstGeom>
        </p:spPr>
        <p:txBody>
          <a:bodyPr spcFirstLastPara="1" wrap="square" lIns="91425" tIns="0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Connection to Craftivism</a:t>
            </a:r>
            <a:endParaRPr sz="7600"/>
          </a:p>
        </p:txBody>
      </p:sp>
      <p:sp>
        <p:nvSpPr>
          <p:cNvPr id="170" name="Google Shape;170;p29"/>
          <p:cNvSpPr txBox="1">
            <a:spLocks noGrp="1"/>
          </p:cNvSpPr>
          <p:nvPr>
            <p:ph type="subTitle" idx="2"/>
          </p:nvPr>
        </p:nvSpPr>
        <p:spPr>
          <a:xfrm>
            <a:off x="3405325" y="2524000"/>
            <a:ext cx="5579700" cy="227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</a:rPr>
              <a:t>Sustainability of Environment </a:t>
            </a:r>
            <a:endParaRPr>
              <a:highlight>
                <a:srgbClr val="B6D7A8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highlight>
                  <a:srgbClr val="B6D7A8"/>
                </a:highlight>
              </a:rPr>
              <a:t>(from creation to distribution to landfill)</a:t>
            </a:r>
            <a:endParaRPr sz="2100">
              <a:highlight>
                <a:srgbClr val="B6D7A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CE5CD"/>
                </a:highlight>
              </a:rPr>
              <a:t>Anti-consumerism/materialism</a:t>
            </a:r>
            <a:endParaRPr>
              <a:highlight>
                <a:srgbClr val="FCE5C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FE2F3"/>
                </a:highlight>
              </a:rPr>
              <a:t>Non-complicity in human rights violations</a:t>
            </a:r>
            <a:endParaRPr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/>
          <p:nvPr/>
        </p:nvSpPr>
        <p:spPr>
          <a:xfrm>
            <a:off x="3218450" y="4035700"/>
            <a:ext cx="4609800" cy="712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633538" y="1614487"/>
            <a:ext cx="5143501" cy="191452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7"/>
          <p:cNvSpPr/>
          <p:nvPr/>
        </p:nvSpPr>
        <p:spPr>
          <a:xfrm>
            <a:off x="8242375" y="0"/>
            <a:ext cx="737100" cy="712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9" name="Google Shape;449;p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650" y="142200"/>
            <a:ext cx="1743675" cy="287252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7"/>
          <p:cNvSpPr/>
          <p:nvPr/>
        </p:nvSpPr>
        <p:spPr>
          <a:xfrm>
            <a:off x="173350" y="2624500"/>
            <a:ext cx="4609800" cy="71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1" name="Google Shape;451;p4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6" y="3257599"/>
            <a:ext cx="3737748" cy="16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50" y="3113425"/>
            <a:ext cx="2115574" cy="190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3350" y="68675"/>
            <a:ext cx="2364475" cy="48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7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8" y="184300"/>
            <a:ext cx="3454648" cy="260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/>
          <p:nvPr/>
        </p:nvSpPr>
        <p:spPr>
          <a:xfrm>
            <a:off x="6219525" y="1037850"/>
            <a:ext cx="2770200" cy="10227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5" y="198425"/>
            <a:ext cx="2023610" cy="246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95" y="198425"/>
            <a:ext cx="2023610" cy="2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64" y="198425"/>
            <a:ext cx="2023610" cy="24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25" y="2758175"/>
            <a:ext cx="1722825" cy="22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75" y="2758163"/>
            <a:ext cx="1722825" cy="2289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8"/>
          <p:cNvGrpSpPr/>
          <p:nvPr/>
        </p:nvGrpSpPr>
        <p:grpSpPr>
          <a:xfrm>
            <a:off x="312875" y="3483400"/>
            <a:ext cx="4639800" cy="839400"/>
            <a:chOff x="366300" y="3136475"/>
            <a:chExt cx="4639800" cy="839400"/>
          </a:xfrm>
        </p:grpSpPr>
        <p:sp>
          <p:nvSpPr>
            <p:cNvPr id="466" name="Google Shape;466;p48"/>
            <p:cNvSpPr/>
            <p:nvPr/>
          </p:nvSpPr>
          <p:spPr>
            <a:xfrm>
              <a:off x="366300" y="3136475"/>
              <a:ext cx="4639800" cy="839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8"/>
            <p:cNvSpPr txBox="1"/>
            <p:nvPr/>
          </p:nvSpPr>
          <p:spPr>
            <a:xfrm>
              <a:off x="572350" y="3319625"/>
              <a:ext cx="4288800" cy="4731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 b="1">
                  <a:latin typeface="Josefin Slab"/>
                  <a:ea typeface="Josefin Slab"/>
                  <a:cs typeface="Josefin Slab"/>
                  <a:sym typeface="Josefin Slab"/>
                </a:rPr>
                <a:t>Fixing a hat and making a pom pom:</a:t>
              </a:r>
              <a:endParaRPr sz="1900" b="1">
                <a:latin typeface="Josefin Slab"/>
                <a:ea typeface="Josefin Slab"/>
                <a:cs typeface="Josefin Slab"/>
                <a:sym typeface="Josefin Slab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>
            <a:spLocks noGrp="1"/>
          </p:cNvSpPr>
          <p:nvPr>
            <p:ph type="title"/>
          </p:nvPr>
        </p:nvSpPr>
        <p:spPr>
          <a:xfrm>
            <a:off x="4868025" y="687302"/>
            <a:ext cx="3556500" cy="943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Resources</a:t>
            </a:r>
            <a:endParaRPr/>
          </a:p>
        </p:txBody>
      </p:sp>
      <p:sp>
        <p:nvSpPr>
          <p:cNvPr id="473" name="Google Shape;473;p49"/>
          <p:cNvSpPr txBox="1">
            <a:spLocks noGrp="1"/>
          </p:cNvSpPr>
          <p:nvPr>
            <p:ph type="subTitle" idx="1"/>
          </p:nvPr>
        </p:nvSpPr>
        <p:spPr>
          <a:xfrm>
            <a:off x="4868025" y="1744450"/>
            <a:ext cx="4068300" cy="3151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Books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Mending Matters</a:t>
            </a:r>
            <a:r>
              <a:rPr lang="en" sz="1400"/>
              <a:t> by Katrina Rodabaugh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Consumed: On Colonialism, Climate Change, Consumerism, and the Need for Collective Change</a:t>
            </a:r>
            <a:r>
              <a:rPr lang="en" sz="1400"/>
              <a:t> by Aja Barber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CreativeBug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How to Mend Clothing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Sashiko Sewing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Udemy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Sewing 101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Universal Class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Sewing 101</a:t>
            </a:r>
            <a:endParaRPr sz="1400"/>
          </a:p>
        </p:txBody>
      </p:sp>
      <p:grpSp>
        <p:nvGrpSpPr>
          <p:cNvPr id="474" name="Google Shape;474;p49"/>
          <p:cNvGrpSpPr/>
          <p:nvPr/>
        </p:nvGrpSpPr>
        <p:grpSpPr>
          <a:xfrm>
            <a:off x="4961450" y="247245"/>
            <a:ext cx="1205850" cy="326700"/>
            <a:chOff x="809775" y="942752"/>
            <a:chExt cx="1205850" cy="326700"/>
          </a:xfrm>
        </p:grpSpPr>
        <p:sp>
          <p:nvSpPr>
            <p:cNvPr id="475" name="Google Shape;475;p49"/>
            <p:cNvSpPr/>
            <p:nvPr/>
          </p:nvSpPr>
          <p:spPr>
            <a:xfrm>
              <a:off x="80977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9"/>
            <p:cNvSpPr/>
            <p:nvPr/>
          </p:nvSpPr>
          <p:spPr>
            <a:xfrm>
              <a:off x="1249350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9"/>
            <p:cNvSpPr/>
            <p:nvPr/>
          </p:nvSpPr>
          <p:spPr>
            <a:xfrm>
              <a:off x="168892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8" name="Google Shape;478;p4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46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875" y="1838900"/>
            <a:ext cx="5536824" cy="111147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0"/>
          <p:cNvSpPr txBox="1">
            <a:spLocks noGrp="1"/>
          </p:cNvSpPr>
          <p:nvPr>
            <p:ph type="ctrTitle"/>
          </p:nvPr>
        </p:nvSpPr>
        <p:spPr>
          <a:xfrm>
            <a:off x="3621875" y="858000"/>
            <a:ext cx="4692900" cy="918900"/>
          </a:xfrm>
          <a:prstGeom prst="rect">
            <a:avLst/>
          </a:prstGeom>
        </p:spPr>
        <p:txBody>
          <a:bodyPr spcFirstLastPara="1" wrap="square" lIns="91425" tIns="0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85" name="Google Shape;485;p50"/>
          <p:cNvSpPr txBox="1">
            <a:spLocks noGrp="1"/>
          </p:cNvSpPr>
          <p:nvPr>
            <p:ph type="subTitle" idx="1"/>
          </p:nvPr>
        </p:nvSpPr>
        <p:spPr>
          <a:xfrm>
            <a:off x="3887850" y="2373949"/>
            <a:ext cx="5004900" cy="28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adittmeier@dppl.org</a:t>
            </a:r>
            <a:endParaRPr/>
          </a:p>
        </p:txBody>
      </p:sp>
      <p:sp>
        <p:nvSpPr>
          <p:cNvPr id="486" name="Google Shape;486;p50"/>
          <p:cNvSpPr txBox="1">
            <a:spLocks noGrp="1"/>
          </p:cNvSpPr>
          <p:nvPr>
            <p:ph type="subTitle" idx="2"/>
          </p:nvPr>
        </p:nvSpPr>
        <p:spPr>
          <a:xfrm>
            <a:off x="3887838" y="2001383"/>
            <a:ext cx="5004900" cy="28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487" name="Google Shape;487;p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21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634275" y="636900"/>
            <a:ext cx="51174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did we get here?</a:t>
            </a:r>
            <a:endParaRPr sz="3500"/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400" y="0"/>
            <a:ext cx="33065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9" y="1269450"/>
            <a:ext cx="2615301" cy="26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1" y="-328775"/>
            <a:ext cx="3347225" cy="69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192175" y="690139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subTitle" idx="4294967295"/>
          </p:nvPr>
        </p:nvSpPr>
        <p:spPr>
          <a:xfrm>
            <a:off x="192175" y="1486500"/>
            <a:ext cx="5559600" cy="3020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Prior to mid 19th century, virtually all clothing was handmade at home or by a dressmaker/tailor (1)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According to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Fashion United</a:t>
            </a:r>
            <a:r>
              <a:rPr lang="en" sz="1500"/>
              <a:t>, the industry has </a:t>
            </a:r>
            <a:r>
              <a:rPr lang="en" sz="1500" b="1">
                <a:solidFill>
                  <a:srgbClr val="0000FF"/>
                </a:solidFill>
              </a:rPr>
              <a:t>a labor force of 3,384.1 million</a:t>
            </a:r>
            <a:r>
              <a:rPr lang="en" sz="1500"/>
              <a:t>. Its value is equivalent to </a:t>
            </a:r>
            <a:r>
              <a:rPr lang="en" sz="1500" b="1">
                <a:solidFill>
                  <a:srgbClr val="0000FF"/>
                </a:solidFill>
              </a:rPr>
              <a:t>3 trillion dollars</a:t>
            </a:r>
            <a:r>
              <a:rPr lang="en" sz="1500"/>
              <a:t>. That means, it corresponds to 2% of the world’s Gross Domestic Product (GDP).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200"/>
              </a:spcAft>
              <a:buNone/>
            </a:pPr>
            <a:r>
              <a:rPr lang="en" sz="1500"/>
              <a:t>The </a:t>
            </a:r>
            <a:r>
              <a:rPr lang="en" sz="1500" u="sng">
                <a:solidFill>
                  <a:schemeClr val="hlink"/>
                </a:solidFill>
                <a:hlinkClick r:id="rId7"/>
              </a:rPr>
              <a:t>Joint Economic Committee</a:t>
            </a:r>
            <a:r>
              <a:rPr lang="en" sz="1500"/>
              <a:t> of The United States released a survey in 2019 affirming that, only </a:t>
            </a:r>
            <a:r>
              <a:rPr lang="en" sz="1500">
                <a:solidFill>
                  <a:srgbClr val="0000FF"/>
                </a:solidFill>
              </a:rPr>
              <a:t>in the US, consumers spent nearly $380 billion on apparel and footwear</a:t>
            </a:r>
            <a:r>
              <a:rPr lang="en" sz="1500"/>
              <a:t> (2) 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631325" y="594925"/>
            <a:ext cx="51102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did we get here?</a:t>
            </a:r>
            <a:endParaRPr sz="3500"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400" y="0"/>
            <a:ext cx="330659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9" y="1269450"/>
            <a:ext cx="2615301" cy="260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1" y="-328775"/>
            <a:ext cx="3347225" cy="69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/>
          <p:nvPr/>
        </p:nvSpPr>
        <p:spPr>
          <a:xfrm>
            <a:off x="246900" y="648164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4294967295"/>
          </p:nvPr>
        </p:nvSpPr>
        <p:spPr>
          <a:xfrm>
            <a:off x="181925" y="1337650"/>
            <a:ext cx="5559600" cy="2737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The main goal of fast fashion giants is all about </a:t>
            </a:r>
            <a:r>
              <a:rPr lang="en" sz="1500" b="1">
                <a:solidFill>
                  <a:srgbClr val="222222"/>
                </a:solidFill>
              </a:rPr>
              <a:t>lowering production costs</a:t>
            </a:r>
            <a:r>
              <a:rPr lang="en" sz="1500">
                <a:solidFill>
                  <a:srgbClr val="222222"/>
                </a:solidFill>
              </a:rPr>
              <a:t>. This is why they violate workers’ rights and neglect the sustainability aspect of production. (3)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Clothing production is the </a:t>
            </a:r>
            <a:r>
              <a:rPr lang="en" sz="1500" b="1">
                <a:solidFill>
                  <a:srgbClr val="222222"/>
                </a:solidFill>
              </a:rPr>
              <a:t>third biggest manufacturing industry</a:t>
            </a:r>
            <a:r>
              <a:rPr lang="en" sz="1500">
                <a:solidFill>
                  <a:srgbClr val="222222"/>
                </a:solidFill>
              </a:rPr>
              <a:t> after the automotive and technology industries. </a:t>
            </a:r>
            <a:r>
              <a:rPr lang="en" sz="1500" b="1">
                <a:solidFill>
                  <a:srgbClr val="222222"/>
                </a:solidFill>
              </a:rPr>
              <a:t>Textile production contributes more to climate change than international aviation and shipping combined</a:t>
            </a:r>
            <a:r>
              <a:rPr lang="en" sz="1500">
                <a:solidFill>
                  <a:srgbClr val="222222"/>
                </a:solidFill>
              </a:rPr>
              <a:t>” </a:t>
            </a:r>
            <a:br>
              <a:rPr lang="en" sz="1500">
                <a:solidFill>
                  <a:srgbClr val="222222"/>
                </a:solidFill>
              </a:rPr>
            </a:br>
            <a:r>
              <a:rPr lang="en" sz="1500">
                <a:solidFill>
                  <a:srgbClr val="222222"/>
                </a:solidFill>
              </a:rPr>
              <a:t>(</a:t>
            </a:r>
            <a:r>
              <a:rPr lang="en" sz="1500" u="sng">
                <a:hlinkClick r:id="rId6"/>
              </a:rPr>
              <a:t>House of Common Environmental Audit Committee</a:t>
            </a:r>
            <a:r>
              <a:rPr lang="en" sz="1500">
                <a:solidFill>
                  <a:srgbClr val="222222"/>
                </a:solidFill>
              </a:rPr>
              <a:t>, 2019)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200"/>
              </a:spcAft>
              <a:buNone/>
            </a:pPr>
            <a:endParaRPr sz="15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429200" y="1040400"/>
            <a:ext cx="3121500" cy="306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93% of brands surveyed by the Fashion Checker aren’t paying garment workers a living wage (Fashion Checker, 2020)</a:t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5" y="0"/>
            <a:ext cx="41113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720025" y="90012"/>
            <a:ext cx="6685200" cy="99710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8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Emerging markets take the biggest hit from the industry of fast fashion” (</a:t>
            </a:r>
            <a:r>
              <a:rPr lang="en" sz="1800" b="1" u="sng" dirty="0">
                <a:latin typeface="Arial"/>
                <a:ea typeface="Arial"/>
                <a:cs typeface="Arial"/>
                <a:sym typeface="Arial"/>
                <a:hlinkClick r:id="rId3"/>
              </a:rPr>
              <a:t>Changing Markets</a:t>
            </a:r>
            <a:r>
              <a:rPr lang="en" sz="1800" b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 2019)</a:t>
            </a:r>
            <a:endParaRPr sz="3600" dirty="0"/>
          </a:p>
        </p:txBody>
      </p:sp>
      <p:pic>
        <p:nvPicPr>
          <p:cNvPr id="202" name="Google Shape;202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" y="1087120"/>
            <a:ext cx="4416825" cy="386415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2159100" y="1239400"/>
            <a:ext cx="495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</a:rPr>
              <a:t>(4)</a:t>
            </a:r>
            <a:endParaRPr sz="11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4708525" y="1388850"/>
            <a:ext cx="26967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Fast fashion retailers save billions of dollars by locating their factories in emerging countries. The high cost of a large fashion industry in countries like India, Bangladesh, Pakistan, Cambodia and many more is the impact on the local environment and workers’ rights violations.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0" y="106250"/>
            <a:ext cx="6815450" cy="48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67700" y="260075"/>
            <a:ext cx="8776200" cy="1411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FF"/>
                </a:solidFill>
                <a:latin typeface="Josefin Slab"/>
                <a:ea typeface="Josefin Slab"/>
                <a:cs typeface="Josefin Slab"/>
                <a:sym typeface="Josefin Slab"/>
              </a:rPr>
              <a:t>Fashion </a:t>
            </a:r>
            <a:r>
              <a:rPr lang="en" sz="2400" dirty="0">
                <a:solidFill>
                  <a:srgbClr val="F2F2F2"/>
                </a:solidFill>
              </a:rPr>
              <a:t>is ranked as the </a:t>
            </a:r>
            <a:r>
              <a:rPr lang="en" sz="3200" b="1" dirty="0">
                <a:solidFill>
                  <a:srgbClr val="FF00FF"/>
                </a:solidFill>
                <a:latin typeface="Josefin Slab"/>
                <a:ea typeface="Josefin Slab"/>
                <a:cs typeface="Josefin Slab"/>
                <a:sym typeface="Josefin Slab"/>
              </a:rPr>
              <a:t>second most polluting</a:t>
            </a:r>
            <a:br>
              <a:rPr lang="en" sz="2800" b="1" dirty="0">
                <a:solidFill>
                  <a:srgbClr val="FF00FF"/>
                </a:solidFill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800" b="1" dirty="0">
                <a:solidFill>
                  <a:srgbClr val="FF00FF"/>
                </a:solidFill>
                <a:latin typeface="Josefin Slab"/>
                <a:ea typeface="Josefin Slab"/>
                <a:cs typeface="Josefin Slab"/>
                <a:sym typeface="Josefin Slab"/>
              </a:rPr>
              <a:t>				</a:t>
            </a:r>
            <a:r>
              <a:rPr lang="en" sz="2400" dirty="0">
                <a:solidFill>
                  <a:srgbClr val="F8FAFB"/>
                </a:solidFill>
              </a:rPr>
              <a:t>business in the </a:t>
            </a:r>
            <a:r>
              <a:rPr lang="en" sz="2400" dirty="0">
                <a:solidFill>
                  <a:schemeClr val="bg1"/>
                </a:solidFill>
              </a:rPr>
              <a:t>world</a:t>
            </a:r>
            <a:r>
              <a:rPr lang="en" sz="2400" dirty="0">
                <a:solidFill>
                  <a:srgbClr val="F8FAFB"/>
                </a:solidFill>
              </a:rPr>
              <a:t> </a:t>
            </a:r>
            <a:br>
              <a:rPr lang="en" sz="2400" dirty="0">
                <a:solidFill>
                  <a:srgbClr val="F8FAFB"/>
                </a:solidFill>
              </a:rPr>
            </a:br>
            <a:r>
              <a:rPr lang="en" sz="2400" dirty="0">
                <a:solidFill>
                  <a:srgbClr val="F8FAFB"/>
                </a:solidFill>
              </a:rPr>
              <a:t>			</a:t>
            </a:r>
            <a:r>
              <a:rPr lang="en" sz="1600" dirty="0">
                <a:solidFill>
                  <a:srgbClr val="F8FAFB"/>
                </a:solidFill>
              </a:rPr>
              <a:t>by the United Nations Conference on Trade</a:t>
            </a:r>
            <a:r>
              <a:rPr lang="en" sz="1600" dirty="0">
                <a:solidFill>
                  <a:srgbClr val="FF00FF"/>
                </a:solidFill>
              </a:rPr>
              <a:t> and Development,</a:t>
            </a:r>
            <a:endParaRPr sz="1600" dirty="0">
              <a:solidFill>
                <a:srgbClr val="FF00FF"/>
              </a:solidFill>
            </a:endParaRPr>
          </a:p>
          <a:p>
            <a:pPr marL="4114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</a:rPr>
              <a:t>   </a:t>
            </a:r>
            <a:r>
              <a:rPr lang="en" sz="2400" dirty="0">
                <a:solidFill>
                  <a:srgbClr val="F8FAFB"/>
                </a:solidFill>
              </a:rPr>
              <a:t>right behind</a:t>
            </a:r>
            <a:r>
              <a:rPr lang="en" sz="2400" dirty="0">
                <a:solidFill>
                  <a:srgbClr val="FF00FF"/>
                </a:solidFill>
              </a:rPr>
              <a:t> the oil industry</a:t>
            </a:r>
            <a:endParaRPr sz="2400" dirty="0">
              <a:solidFill>
                <a:srgbClr val="FF00FF"/>
              </a:solidFill>
            </a:endParaRPr>
          </a:p>
        </p:txBody>
      </p:sp>
      <p:grpSp>
        <p:nvGrpSpPr>
          <p:cNvPr id="211" name="Google Shape;211;p34"/>
          <p:cNvGrpSpPr/>
          <p:nvPr/>
        </p:nvGrpSpPr>
        <p:grpSpPr>
          <a:xfrm>
            <a:off x="7449513" y="1850695"/>
            <a:ext cx="1205850" cy="326700"/>
            <a:chOff x="809775" y="942752"/>
            <a:chExt cx="1205850" cy="326700"/>
          </a:xfrm>
        </p:grpSpPr>
        <p:sp>
          <p:nvSpPr>
            <p:cNvPr id="212" name="Google Shape;212;p34"/>
            <p:cNvSpPr/>
            <p:nvPr/>
          </p:nvSpPr>
          <p:spPr>
            <a:xfrm>
              <a:off x="80977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4"/>
            <p:cNvSpPr/>
            <p:nvPr/>
          </p:nvSpPr>
          <p:spPr>
            <a:xfrm>
              <a:off x="1249350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1688925" y="942752"/>
              <a:ext cx="326700" cy="326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5" name="Google Shape;215;p34"/>
          <p:cNvGraphicFramePr/>
          <p:nvPr/>
        </p:nvGraphicFramePr>
        <p:xfrm>
          <a:off x="6991500" y="3401800"/>
          <a:ext cx="2060675" cy="1224949"/>
        </p:xfrm>
        <a:graphic>
          <a:graphicData uri="http://schemas.openxmlformats.org/drawingml/2006/table">
            <a:tbl>
              <a:tblPr>
                <a:noFill/>
                <a:tableStyleId>{69D75A0B-9E2E-4215-A9A2-F8EF5B357D05}</a:tableStyleId>
              </a:tblPr>
              <a:tblGrid>
                <a:gridCol w="20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5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en" sz="1000">
                          <a:solidFill>
                            <a:srgbClr val="212529"/>
                          </a:solidFill>
                          <a:latin typeface="Krub"/>
                          <a:ea typeface="Krub"/>
                          <a:cs typeface="Krub"/>
                          <a:sym typeface="Krub"/>
                        </a:rPr>
                        <a:t>A woman searches for clothing amid tons of garments discarded in the Atacama desert, in Alto Hospicio, Chile. 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latin typeface="Krub"/>
                          <a:ea typeface="Krub"/>
                          <a:cs typeface="Krub"/>
                          <a:sym typeface="Krub"/>
                          <a:hlinkClick r:id="rId4"/>
                        </a:rPr>
                        <a:t>Martin Bernetti/AFP via Getty Images</a:t>
                      </a:r>
                      <a:endParaRPr sz="1000" u="sng">
                        <a:solidFill>
                          <a:schemeClr val="hlink"/>
                        </a:solidFill>
                        <a:latin typeface="Krub"/>
                        <a:ea typeface="Krub"/>
                        <a:cs typeface="Krub"/>
                        <a:sym typeface="Krub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6" name="Google Shape;216;p34"/>
          <p:cNvSpPr txBox="1"/>
          <p:nvPr/>
        </p:nvSpPr>
        <p:spPr>
          <a:xfrm>
            <a:off x="6991500" y="2291500"/>
            <a:ext cx="21525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400"/>
              </a:spcAft>
              <a:buNone/>
            </a:pPr>
            <a:r>
              <a:rPr lang="en" sz="1100" dirty="0">
                <a:solidFill>
                  <a:srgbClr val="222222"/>
                </a:solidFill>
              </a:rPr>
              <a:t>The average American throws away around 81 pounds of clothing yearly” (</a:t>
            </a:r>
            <a:r>
              <a:rPr lang="en" sz="1100" u="sng" dirty="0">
                <a:solidFill>
                  <a:schemeClr val="hlink"/>
                </a:solidFill>
                <a:hlinkClick r:id="rId5"/>
              </a:rPr>
              <a:t>Saturday Evening Post</a:t>
            </a:r>
            <a:r>
              <a:rPr lang="en" sz="1100" dirty="0">
                <a:solidFill>
                  <a:srgbClr val="222222"/>
                </a:solidFill>
              </a:rPr>
              <a:t>, 2018)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/>
          <p:nvPr/>
        </p:nvSpPr>
        <p:spPr>
          <a:xfrm>
            <a:off x="2753425" y="2035125"/>
            <a:ext cx="3456900" cy="29016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>
            <a:off x="204625" y="458025"/>
            <a:ext cx="5136300" cy="173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 txBox="1"/>
          <p:nvPr/>
        </p:nvSpPr>
        <p:spPr>
          <a:xfrm>
            <a:off x="482250" y="563475"/>
            <a:ext cx="51363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50" b="1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The number of wears an item of clothing receives before being discarded has </a:t>
            </a:r>
            <a:r>
              <a:rPr lang="en" sz="1550" b="1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reduced</a:t>
            </a:r>
            <a:r>
              <a:rPr lang="en" sz="1550" b="1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 by more than a third since 15 years ago, according to market experts Euromonitor International. </a:t>
            </a:r>
            <a:endParaRPr sz="1550" b="1"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4" name="Google Shape;224;p35"/>
          <p:cNvSpPr txBox="1"/>
          <p:nvPr/>
        </p:nvSpPr>
        <p:spPr>
          <a:xfrm>
            <a:off x="3072000" y="2647225"/>
            <a:ext cx="30000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“One in three young women, the biggest segment of consumers, consider garments worn once or twice to be old” (</a:t>
            </a:r>
            <a:r>
              <a:rPr lang="en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The Guardian</a:t>
            </a:r>
            <a:r>
              <a:rPr lang="en" sz="1600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, 2019)</a:t>
            </a:r>
            <a:endParaRPr sz="1600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712775" y="313175"/>
            <a:ext cx="7704000" cy="43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buy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4294967295"/>
          </p:nvPr>
        </p:nvSpPr>
        <p:spPr>
          <a:xfrm>
            <a:off x="834775" y="1778225"/>
            <a:ext cx="20409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Josefin Slab SemiBold"/>
                <a:ea typeface="Josefin Slab SemiBold"/>
                <a:cs typeface="Josefin Slab SemiBold"/>
                <a:sym typeface="Josefin Slab SemiBold"/>
              </a:rPr>
              <a:t>Clean your closets!</a:t>
            </a:r>
            <a:endParaRPr sz="24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4294967295"/>
          </p:nvPr>
        </p:nvSpPr>
        <p:spPr>
          <a:xfrm>
            <a:off x="2407613" y="1117738"/>
            <a:ext cx="20409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Josefin Slab SemiBold"/>
                <a:ea typeface="Josefin Slab SemiBold"/>
                <a:cs typeface="Josefin Slab SemiBold"/>
                <a:sym typeface="Josefin Slab SemiBold"/>
              </a:rPr>
              <a:t>Check Apps</a:t>
            </a:r>
            <a:endParaRPr sz="24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32" name="Google Shape;232;p36"/>
          <p:cNvSpPr txBox="1">
            <a:spLocks noGrp="1"/>
          </p:cNvSpPr>
          <p:nvPr>
            <p:ph type="subTitle" idx="4294967295"/>
          </p:nvPr>
        </p:nvSpPr>
        <p:spPr>
          <a:xfrm>
            <a:off x="2640563" y="2153875"/>
            <a:ext cx="1575000" cy="163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Good On You</a:t>
            </a: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FairFashion</a:t>
            </a: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Rank a Brand</a:t>
            </a:r>
            <a:endParaRPr sz="12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ILAB </a:t>
            </a:r>
            <a:br>
              <a:rPr lang="en" sz="1200"/>
            </a:br>
            <a:r>
              <a:rPr lang="en" sz="1200"/>
              <a:t>(Sweat &amp; Toil, Comply Chain)</a:t>
            </a:r>
            <a:endParaRPr sz="1200"/>
          </a:p>
        </p:txBody>
      </p:sp>
      <p:sp>
        <p:nvSpPr>
          <p:cNvPr id="233" name="Google Shape;233;p36"/>
          <p:cNvSpPr txBox="1">
            <a:spLocks noGrp="1"/>
          </p:cNvSpPr>
          <p:nvPr>
            <p:ph type="subTitle" idx="4294967295"/>
          </p:nvPr>
        </p:nvSpPr>
        <p:spPr>
          <a:xfrm>
            <a:off x="3845100" y="1778225"/>
            <a:ext cx="20409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Josefin Slab SemiBold"/>
                <a:ea typeface="Josefin Slab SemiBold"/>
                <a:cs typeface="Josefin Slab SemiBold"/>
                <a:sym typeface="Josefin Slab SemiBold"/>
              </a:rPr>
              <a:t>Wait?!</a:t>
            </a:r>
            <a:endParaRPr sz="24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34" name="Google Shape;234;p36"/>
          <p:cNvSpPr txBox="1">
            <a:spLocks noGrp="1"/>
          </p:cNvSpPr>
          <p:nvPr>
            <p:ph type="subTitle" idx="4294967295"/>
          </p:nvPr>
        </p:nvSpPr>
        <p:spPr>
          <a:xfrm>
            <a:off x="5350275" y="2202675"/>
            <a:ext cx="2040900" cy="385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Josefin Slab SemiBold"/>
                <a:ea typeface="Josefin Slab SemiBold"/>
                <a:cs typeface="Josefin Slab SemiBold"/>
                <a:sym typeface="Josefin Slab SemiBold"/>
              </a:rPr>
              <a:t>Gratitude</a:t>
            </a:r>
            <a:endParaRPr sz="2400"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grpSp>
        <p:nvGrpSpPr>
          <p:cNvPr id="235" name="Google Shape;235;p36"/>
          <p:cNvGrpSpPr/>
          <p:nvPr/>
        </p:nvGrpSpPr>
        <p:grpSpPr>
          <a:xfrm>
            <a:off x="1512710" y="3861512"/>
            <a:ext cx="684999" cy="181776"/>
            <a:chOff x="2065575" y="3343342"/>
            <a:chExt cx="820850" cy="217800"/>
          </a:xfrm>
        </p:grpSpPr>
        <p:sp>
          <p:nvSpPr>
            <p:cNvPr id="236" name="Google Shape;236;p36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36"/>
          <p:cNvGrpSpPr/>
          <p:nvPr/>
        </p:nvGrpSpPr>
        <p:grpSpPr>
          <a:xfrm>
            <a:off x="3017885" y="3861512"/>
            <a:ext cx="684999" cy="181776"/>
            <a:chOff x="2065575" y="3343342"/>
            <a:chExt cx="820850" cy="217800"/>
          </a:xfrm>
        </p:grpSpPr>
        <p:sp>
          <p:nvSpPr>
            <p:cNvPr id="240" name="Google Shape;240;p36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36"/>
          <p:cNvGrpSpPr/>
          <p:nvPr/>
        </p:nvGrpSpPr>
        <p:grpSpPr>
          <a:xfrm>
            <a:off x="4523060" y="3861512"/>
            <a:ext cx="684999" cy="181776"/>
            <a:chOff x="2065575" y="3343342"/>
            <a:chExt cx="820850" cy="217800"/>
          </a:xfrm>
        </p:grpSpPr>
        <p:sp>
          <p:nvSpPr>
            <p:cNvPr id="244" name="Google Shape;244;p36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6"/>
          <p:cNvGrpSpPr/>
          <p:nvPr/>
        </p:nvGrpSpPr>
        <p:grpSpPr>
          <a:xfrm>
            <a:off x="6028235" y="3861512"/>
            <a:ext cx="684999" cy="181776"/>
            <a:chOff x="2065575" y="3343342"/>
            <a:chExt cx="820850" cy="217800"/>
          </a:xfrm>
        </p:grpSpPr>
        <p:sp>
          <p:nvSpPr>
            <p:cNvPr id="248" name="Google Shape;248;p36"/>
            <p:cNvSpPr/>
            <p:nvPr/>
          </p:nvSpPr>
          <p:spPr>
            <a:xfrm>
              <a:off x="2065575" y="3343342"/>
              <a:ext cx="217800" cy="217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2367100" y="3343342"/>
              <a:ext cx="217800" cy="217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668625" y="3343342"/>
              <a:ext cx="217800" cy="21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1" name="Google Shape;251;p36"/>
          <p:cNvCxnSpPr>
            <a:stCxn id="237" idx="0"/>
            <a:endCxn id="252" idx="2"/>
          </p:cNvCxnSpPr>
          <p:nvPr/>
        </p:nvCxnSpPr>
        <p:spPr>
          <a:xfrm rot="10800000">
            <a:off x="1855210" y="2699612"/>
            <a:ext cx="0" cy="1161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3" name="Google Shape;253;p36"/>
          <p:cNvCxnSpPr/>
          <p:nvPr/>
        </p:nvCxnSpPr>
        <p:spPr>
          <a:xfrm rot="10800000">
            <a:off x="3359935" y="3728912"/>
            <a:ext cx="900" cy="3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" name="Google Shape;254;p36"/>
          <p:cNvCxnSpPr>
            <a:stCxn id="245" idx="0"/>
          </p:cNvCxnSpPr>
          <p:nvPr/>
        </p:nvCxnSpPr>
        <p:spPr>
          <a:xfrm rot="10800000" flipH="1">
            <a:off x="4865560" y="3034112"/>
            <a:ext cx="10500" cy="827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5" name="Google Shape;255;p36"/>
          <p:cNvCxnSpPr>
            <a:stCxn id="249" idx="0"/>
            <a:endCxn id="256" idx="2"/>
          </p:cNvCxnSpPr>
          <p:nvPr/>
        </p:nvCxnSpPr>
        <p:spPr>
          <a:xfrm rot="10800000">
            <a:off x="6370735" y="3620912"/>
            <a:ext cx="0" cy="240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7" name="Google Shape;257;p36"/>
          <p:cNvCxnSpPr>
            <a:stCxn id="236" idx="2"/>
          </p:cNvCxnSpPr>
          <p:nvPr/>
        </p:nvCxnSpPr>
        <p:spPr>
          <a:xfrm rot="10800000">
            <a:off x="728210" y="3952400"/>
            <a:ext cx="784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258" name="Google Shape;258;p36"/>
          <p:cNvCxnSpPr>
            <a:stCxn id="238" idx="6"/>
            <a:endCxn id="240" idx="2"/>
          </p:cNvCxnSpPr>
          <p:nvPr/>
        </p:nvCxnSpPr>
        <p:spPr>
          <a:xfrm>
            <a:off x="2197710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6"/>
          <p:cNvCxnSpPr>
            <a:stCxn id="242" idx="6"/>
            <a:endCxn id="244" idx="2"/>
          </p:cNvCxnSpPr>
          <p:nvPr/>
        </p:nvCxnSpPr>
        <p:spPr>
          <a:xfrm>
            <a:off x="3702885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36"/>
          <p:cNvCxnSpPr>
            <a:stCxn id="246" idx="6"/>
            <a:endCxn id="248" idx="2"/>
          </p:cNvCxnSpPr>
          <p:nvPr/>
        </p:nvCxnSpPr>
        <p:spPr>
          <a:xfrm>
            <a:off x="5208060" y="3952400"/>
            <a:ext cx="820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6"/>
          <p:cNvCxnSpPr>
            <a:stCxn id="250" idx="6"/>
          </p:cNvCxnSpPr>
          <p:nvPr/>
        </p:nvCxnSpPr>
        <p:spPr>
          <a:xfrm>
            <a:off x="6713235" y="3952400"/>
            <a:ext cx="7587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262" name="Google Shape;262;p36"/>
          <p:cNvSpPr/>
          <p:nvPr/>
        </p:nvSpPr>
        <p:spPr>
          <a:xfrm>
            <a:off x="1543675" y="1117762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4554000" y="2136887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3116513" y="1503262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6059175" y="2699612"/>
            <a:ext cx="623100" cy="62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270675" y="305389"/>
            <a:ext cx="326700" cy="32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34" y="1248709"/>
            <a:ext cx="361175" cy="3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324" y="1622051"/>
            <a:ext cx="385500" cy="38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00" y="2231827"/>
            <a:ext cx="433201" cy="43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7" y="2830562"/>
            <a:ext cx="361175" cy="3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Art Museum Company Profile by Slidesgo">
  <a:themeElements>
    <a:clrScheme name="Simple Light">
      <a:dk1>
        <a:srgbClr val="000000"/>
      </a:dk1>
      <a:lt1>
        <a:srgbClr val="FCF9F4"/>
      </a:lt1>
      <a:dk2>
        <a:srgbClr val="FFAF79"/>
      </a:dk2>
      <a:lt2>
        <a:srgbClr val="A9C7B5"/>
      </a:lt2>
      <a:accent1>
        <a:srgbClr val="ABBFE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1163</Words>
  <Application>Microsoft Office PowerPoint</Application>
  <PresentationFormat>On-screen Show (16:9)</PresentationFormat>
  <Paragraphs>116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Josefin Slab</vt:lpstr>
      <vt:lpstr>Josefin Slab SemiBold</vt:lpstr>
      <vt:lpstr>Georgia</vt:lpstr>
      <vt:lpstr>Courier New</vt:lpstr>
      <vt:lpstr>Krub</vt:lpstr>
      <vt:lpstr>Modern Art Museum Company Profile by Slidesgo</vt:lpstr>
      <vt:lpstr>Visible Mending </vt:lpstr>
      <vt:lpstr>Connection to Craftivism</vt:lpstr>
      <vt:lpstr>How did we get here?</vt:lpstr>
      <vt:lpstr>How did we get here?</vt:lpstr>
      <vt:lpstr>93% of brands surveyed by the Fashion Checker aren’t paying garment workers a living wage (Fashion Checker, 2020)</vt:lpstr>
      <vt:lpstr>“Emerging markets take the biggest hit from the industry of fast fashion” (Changing Markets, 2019)</vt:lpstr>
      <vt:lpstr>Fashion is ranked as the second most polluting     business in the world     by the United Nations Conference on Trade and Development,    right behind the oil industry</vt:lpstr>
      <vt:lpstr>PowerPoint Presentation</vt:lpstr>
      <vt:lpstr>Before you buy</vt:lpstr>
      <vt:lpstr>What can you do with unwanted/discards?</vt:lpstr>
      <vt:lpstr>Sources</vt:lpstr>
      <vt:lpstr>Let’s get started.</vt:lpstr>
      <vt:lpstr>What is visible mending?</vt:lpstr>
      <vt:lpstr>Sashiko and Boro</vt:lpstr>
      <vt:lpstr>PowerPoint Presentation</vt:lpstr>
      <vt:lpstr>Basic stitches</vt:lpstr>
      <vt:lpstr>Working with patches</vt:lpstr>
      <vt:lpstr>Other mending methods</vt:lpstr>
      <vt:lpstr>Tips for visible mending</vt:lpstr>
      <vt:lpstr>PowerPoint Presentation</vt:lpstr>
      <vt:lpstr>PowerPoint Presentation</vt:lpstr>
      <vt:lpstr>Library Resources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Visible Mending </dc:title>
  <dc:creator>Annie Li</dc:creator>
  <cp:lastModifiedBy>Annie Li</cp:lastModifiedBy>
  <cp:revision>6</cp:revision>
  <dcterms:modified xsi:type="dcterms:W3CDTF">2024-04-10T20:32:25Z</dcterms:modified>
</cp:coreProperties>
</file>