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notesMasterIdLst>
    <p:notesMasterId r:id="rId33"/>
  </p:notesMasterIdLst>
  <p:sldIdLst>
    <p:sldId id="256" r:id="rId2"/>
    <p:sldId id="270" r:id="rId3"/>
    <p:sldId id="261" r:id="rId4"/>
    <p:sldId id="269" r:id="rId5"/>
    <p:sldId id="267" r:id="rId6"/>
    <p:sldId id="271" r:id="rId7"/>
    <p:sldId id="265" r:id="rId8"/>
    <p:sldId id="257" r:id="rId9"/>
    <p:sldId id="259" r:id="rId10"/>
    <p:sldId id="266" r:id="rId11"/>
    <p:sldId id="274" r:id="rId12"/>
    <p:sldId id="276" r:id="rId13"/>
    <p:sldId id="275" r:id="rId14"/>
    <p:sldId id="277" r:id="rId15"/>
    <p:sldId id="281" r:id="rId16"/>
    <p:sldId id="282" r:id="rId17"/>
    <p:sldId id="278" r:id="rId18"/>
    <p:sldId id="283" r:id="rId19"/>
    <p:sldId id="284" r:id="rId20"/>
    <p:sldId id="287" r:id="rId21"/>
    <p:sldId id="286" r:id="rId22"/>
    <p:sldId id="285" r:id="rId23"/>
    <p:sldId id="288" r:id="rId24"/>
    <p:sldId id="289" r:id="rId25"/>
    <p:sldId id="290" r:id="rId26"/>
    <p:sldId id="279" r:id="rId27"/>
    <p:sldId id="263" r:id="rId28"/>
    <p:sldId id="260" r:id="rId29"/>
    <p:sldId id="291" r:id="rId30"/>
    <p:sldId id="258" r:id="rId31"/>
    <p:sldId id="26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7B3"/>
    <a:srgbClr val="B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E76EC-33E2-48F7-92CA-DD0E3FE1DD4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86F1A-6C42-4D46-9955-163A2C9AE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6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talk a little about why donating is not the ideal solution or first place you should 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86F1A-6C42-4D46-9955-163A2C9AE8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16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talk a little about why donating is not the ideal solution or first place you should 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86F1A-6C42-4D46-9955-163A2C9AE8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1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talk a little about why donating is not the ideal solution or first place you should 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86F1A-6C42-4D46-9955-163A2C9AE8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68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talk a little about why donating is not the ideal solution or first place you should 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86F1A-6C42-4D46-9955-163A2C9AE8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48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talk a little about why donating is not the ideal solution or first place you should 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86F1A-6C42-4D46-9955-163A2C9AE8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6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2BDC-28A1-4FB2-8C6E-AA210C07E11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1798975-B51E-47FE-B39C-69E1BF9D0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9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2BDC-28A1-4FB2-8C6E-AA210C07E11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8975-B51E-47FE-B39C-69E1BF9D0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3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2BDC-28A1-4FB2-8C6E-AA210C07E11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8975-B51E-47FE-B39C-69E1BF9D0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2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2BDC-28A1-4FB2-8C6E-AA210C07E11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8975-B51E-47FE-B39C-69E1BF9D0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8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5A32BDC-28A1-4FB2-8C6E-AA210C07E11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1798975-B51E-47FE-B39C-69E1BF9D0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8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2BDC-28A1-4FB2-8C6E-AA210C07E11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8975-B51E-47FE-B39C-69E1BF9D0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5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2BDC-28A1-4FB2-8C6E-AA210C07E11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8975-B51E-47FE-B39C-69E1BF9D0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0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2BDC-28A1-4FB2-8C6E-AA210C07E11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8975-B51E-47FE-B39C-69E1BF9D0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1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2BDC-28A1-4FB2-8C6E-AA210C07E11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8975-B51E-47FE-B39C-69E1BF9D0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5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2BDC-28A1-4FB2-8C6E-AA210C07E11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8975-B51E-47FE-B39C-69E1BF9D0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2BDC-28A1-4FB2-8C6E-AA210C07E114}" type="datetimeFigureOut">
              <a:rPr lang="en-US" smtClean="0"/>
              <a:t>3/26/2024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8975-B51E-47FE-B39C-69E1BF9D0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1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5A32BDC-28A1-4FB2-8C6E-AA210C07E11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1798975-B51E-47FE-B39C-69E1BF9D0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4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2021/05/06/993821945/goodwill-doesnt-want-your-broken-toast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remake.world/stories/news/what-happens-to-the-clothing-goodwill-cant-resell/" TargetMode="External"/><Relationship Id="rId2" Type="http://schemas.openxmlformats.org/officeDocument/2006/relationships/hyperlink" Target="https://www.npr.org/2021/05/06/993821945/goodwill-doesnt-want-your-broken-toaster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huffpost.com/entry/what-does-goodwill-do-with-your-clothes_n_57e06b96e4b0071a6e092352" TargetMode="External"/><Relationship Id="rId4" Type="http://schemas.openxmlformats.org/officeDocument/2006/relationships/hyperlink" Target="https://www.seattletimes.com/pacific-nw-magazine/heres-what-goodwill-really-does-with-the-stuff-you-donat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9BCA6-8085-4825-A93D-6770F5FDEE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Upcycling your </a:t>
            </a:r>
            <a:br>
              <a:rPr lang="en-US" dirty="0"/>
            </a:br>
            <a:r>
              <a:rPr lang="en-US" dirty="0"/>
              <a:t>t-shirt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00E1D-D048-4C13-80C6-F16415D1C8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8,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42EB84-5F37-4D28-A6C6-2BD6AAA73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4" b="28323"/>
          <a:stretch/>
        </p:blipFill>
        <p:spPr>
          <a:xfrm>
            <a:off x="4432300" y="2863259"/>
            <a:ext cx="2679700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66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3004-1D33-492B-983F-08B54505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 your shirt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0146-CCC3-4BDA-A911-283B645FB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7" y="2194560"/>
            <a:ext cx="10406535" cy="3977640"/>
          </a:xfrm>
        </p:spPr>
        <p:txBody>
          <a:bodyPr>
            <a:normAutofit/>
          </a:bodyPr>
          <a:lstStyle/>
          <a:p>
            <a:r>
              <a:rPr lang="en-US" sz="2600" dirty="0"/>
              <a:t>Into another </a:t>
            </a:r>
            <a:r>
              <a:rPr lang="en-US" sz="2600" dirty="0">
                <a:highlight>
                  <a:srgbClr val="FFFF00"/>
                </a:highlight>
              </a:rPr>
              <a:t>shirt/top</a:t>
            </a:r>
            <a:r>
              <a:rPr lang="en-US" sz="2600" dirty="0"/>
              <a:t> you like better </a:t>
            </a:r>
            <a:br>
              <a:rPr lang="en-US" sz="2600" dirty="0"/>
            </a:br>
            <a:r>
              <a:rPr lang="en-US" sz="2600" dirty="0"/>
              <a:t>can also add trimmings, buttons, beads, ribbons</a:t>
            </a:r>
          </a:p>
          <a:p>
            <a:r>
              <a:rPr lang="en-US" sz="2600" dirty="0"/>
              <a:t>Into other wearable item</a:t>
            </a:r>
            <a:br>
              <a:rPr lang="en-US" sz="2600" dirty="0"/>
            </a:br>
            <a:r>
              <a:rPr lang="en-US" sz="2600" dirty="0"/>
              <a:t>headbands, </a:t>
            </a:r>
            <a:r>
              <a:rPr lang="en-US" sz="2600" dirty="0" err="1"/>
              <a:t>hairwraps</a:t>
            </a:r>
            <a:r>
              <a:rPr lang="en-US" sz="2600" dirty="0"/>
              <a:t>, jewelry, costuming/cosplay</a:t>
            </a:r>
          </a:p>
          <a:p>
            <a:r>
              <a:rPr lang="en-US" sz="2600" dirty="0"/>
              <a:t>Nonwearable items </a:t>
            </a:r>
            <a:br>
              <a:rPr lang="en-US" sz="2600" dirty="0"/>
            </a:br>
            <a:r>
              <a:rPr lang="en-US" sz="2600" dirty="0">
                <a:highlight>
                  <a:srgbClr val="FFFF00"/>
                </a:highlight>
              </a:rPr>
              <a:t>tote bag</a:t>
            </a:r>
            <a:r>
              <a:rPr lang="en-US" sz="2600" dirty="0"/>
              <a:t>, rug, bath mats, pet toys, stuffing, jewelry, flowers </a:t>
            </a:r>
            <a:r>
              <a:rPr lang="en-US" sz="2600" dirty="0" err="1"/>
              <a:t>etc</a:t>
            </a:r>
            <a:endParaRPr lang="en-US" sz="2600" dirty="0"/>
          </a:p>
          <a:p>
            <a:r>
              <a:rPr lang="en-US" sz="2600" dirty="0"/>
              <a:t>Make </a:t>
            </a:r>
            <a:r>
              <a:rPr lang="en-US" sz="2600" dirty="0">
                <a:highlight>
                  <a:srgbClr val="FFFF00"/>
                </a:highlight>
              </a:rPr>
              <a:t>t-shirt yarn</a:t>
            </a:r>
            <a:r>
              <a:rPr lang="en-US" sz="2600" dirty="0"/>
              <a:t> </a:t>
            </a:r>
            <a:br>
              <a:rPr lang="en-US" sz="2600" dirty="0"/>
            </a:br>
            <a:r>
              <a:rPr lang="en-US" sz="2600" dirty="0"/>
              <a:t>for crochet, knitting, macrame, </a:t>
            </a:r>
            <a:r>
              <a:rPr lang="en-US" sz="2600" dirty="0" err="1"/>
              <a:t>etc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83396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CC94-431C-43F7-A4D1-5592A11B5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Make a Tote bag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1D738-CE76-49A4-AD45-29C725E12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300" dirty="0"/>
              <a:t>Difficulty: Easy</a:t>
            </a:r>
          </a:p>
          <a:p>
            <a:r>
              <a:rPr lang="en-US" sz="2300" dirty="0"/>
              <a:t>Time: 5-15 minutes</a:t>
            </a:r>
          </a:p>
          <a:p>
            <a:endParaRPr lang="en-US" dirty="0"/>
          </a:p>
        </p:txBody>
      </p:sp>
      <p:pic>
        <p:nvPicPr>
          <p:cNvPr id="3074" name="Picture 2" descr="FASTEST RECYCLED T-SHIRT TOTE BAG : 6 Steps (with Pictures) - Instructables">
            <a:extLst>
              <a:ext uri="{FF2B5EF4-FFF2-40B4-BE49-F238E27FC236}">
                <a16:creationId xmlns:a16="http://schemas.microsoft.com/office/drawing/2014/main" id="{5673A7FF-C3BD-49EC-917B-F8499C7C5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53" y="192072"/>
            <a:ext cx="6841407" cy="646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773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CC94-431C-43F7-A4D1-5592A11B5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Make a </a:t>
            </a:r>
            <a:r>
              <a:rPr lang="en-US" sz="5000" dirty="0" err="1"/>
              <a:t>TOTe</a:t>
            </a:r>
            <a:r>
              <a:rPr lang="en-US" sz="5000" dirty="0"/>
              <a:t> Bag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2944C-C675-4C9A-A210-4BEE3958F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85800"/>
            <a:ext cx="7285383" cy="5020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1) Make into a tank</a:t>
            </a:r>
          </a:p>
          <a:p>
            <a:pPr marL="0" indent="0">
              <a:buNone/>
            </a:pPr>
            <a:r>
              <a:rPr lang="en-US" sz="2600" dirty="0"/>
              <a:t>	Tip: fold shirt in half hotdog style </a:t>
            </a:r>
            <a:br>
              <a:rPr lang="en-US" sz="2600" dirty="0"/>
            </a:br>
            <a:r>
              <a:rPr lang="en-US" sz="2600" dirty="0"/>
              <a:t>	and cut both sleeves at once</a:t>
            </a:r>
          </a:p>
          <a:p>
            <a:pPr marL="0" indent="0">
              <a:buNone/>
            </a:pPr>
            <a:r>
              <a:rPr lang="en-US" sz="2600" dirty="0"/>
              <a:t>2) Two most common ways to close the bottom:</a:t>
            </a:r>
          </a:p>
          <a:p>
            <a:pPr marL="0" indent="0">
              <a:buNone/>
            </a:pPr>
            <a:r>
              <a:rPr lang="en-US" sz="2600" dirty="0"/>
              <a:t>	a. turn inside out and sew across bottom</a:t>
            </a:r>
          </a:p>
          <a:p>
            <a:pPr marL="0" indent="0">
              <a:buNone/>
            </a:pPr>
            <a:r>
              <a:rPr lang="en-US" sz="2600" dirty="0"/>
              <a:t>	b. cut 3-4 inch vertical lines from bottom 	hem and tie pairs together, then tie 	again, w/ pairings offset by one</a:t>
            </a:r>
          </a:p>
          <a:p>
            <a:pPr marL="0" indent="0">
              <a:buNone/>
            </a:pPr>
            <a:r>
              <a:rPr lang="en-US" sz="2600" dirty="0"/>
              <a:t>	Tip: You can turn inside out or not, for 	different looks</a:t>
            </a:r>
            <a:br>
              <a:rPr lang="en-US" sz="2600" dirty="0"/>
            </a:br>
            <a:endParaRPr lang="en-US" sz="2600" dirty="0"/>
          </a:p>
        </p:txBody>
      </p:sp>
      <p:pic>
        <p:nvPicPr>
          <p:cNvPr id="4098" name="Picture 2" descr="Herra Voimistelu Hiljaa bunkkeri velkoja laskea t shirt bags diy -  tamilmarathon.org">
            <a:extLst>
              <a:ext uri="{FF2B5EF4-FFF2-40B4-BE49-F238E27FC236}">
                <a16:creationId xmlns:a16="http://schemas.microsoft.com/office/drawing/2014/main" id="{CF1CDA7D-FC61-4591-9435-C3D3E82D4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r="21480"/>
          <a:stretch/>
        </p:blipFill>
        <p:spPr bwMode="auto">
          <a:xfrm>
            <a:off x="8456875" y="2339009"/>
            <a:ext cx="3520453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91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CC94-431C-43F7-A4D1-5592A11B5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T-shirt Yarn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1D738-CE76-49A4-AD45-29C725E12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300" dirty="0"/>
              <a:t>Difficulty: Easy but takes longer</a:t>
            </a:r>
          </a:p>
          <a:p>
            <a:r>
              <a:rPr lang="en-US" sz="2300" dirty="0"/>
              <a:t>15-25 minutes per shirt if using a rotary cutter</a:t>
            </a:r>
          </a:p>
        </p:txBody>
      </p:sp>
      <p:pic>
        <p:nvPicPr>
          <p:cNvPr id="2050" name="Picture 2" descr="T- Shirt Yarn Rug | AllFreeCrochet.com">
            <a:extLst>
              <a:ext uri="{FF2B5EF4-FFF2-40B4-BE49-F238E27FC236}">
                <a16:creationId xmlns:a16="http://schemas.microsoft.com/office/drawing/2014/main" id="{979D0B99-0A93-4931-97E4-25A844251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519484"/>
            <a:ext cx="7761667" cy="581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549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CC94-431C-43F7-A4D1-5592A11B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39" y="274320"/>
            <a:ext cx="3200400" cy="1737360"/>
          </a:xfrm>
        </p:spPr>
        <p:txBody>
          <a:bodyPr>
            <a:normAutofit/>
          </a:bodyPr>
          <a:lstStyle/>
          <a:p>
            <a:r>
              <a:rPr lang="en-US" sz="5000" dirty="0"/>
              <a:t>T-shirt Yarn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1D738-CE76-49A4-AD45-29C725E12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39" y="2011680"/>
            <a:ext cx="3200400" cy="2494059"/>
          </a:xfrm>
        </p:spPr>
        <p:txBody>
          <a:bodyPr/>
          <a:lstStyle/>
          <a:p>
            <a:r>
              <a:rPr lang="en-US" sz="2300" dirty="0"/>
              <a:t>Difficulty: Easy but takes longer</a:t>
            </a:r>
          </a:p>
          <a:p>
            <a:r>
              <a:rPr lang="en-US" sz="2300" dirty="0"/>
              <a:t>15-25 minutes per shirt if using a rotary cutter</a:t>
            </a:r>
          </a:p>
        </p:txBody>
      </p:sp>
      <p:pic>
        <p:nvPicPr>
          <p:cNvPr id="5122" name="Picture 2" descr="How to make yarn from Old T-shirts - 2 super easy ways - Sew Guide">
            <a:extLst>
              <a:ext uri="{FF2B5EF4-FFF2-40B4-BE49-F238E27FC236}">
                <a16:creationId xmlns:a16="http://schemas.microsoft.com/office/drawing/2014/main" id="{FB47FD80-6123-46B3-AECA-919643CC8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04" y="1309001"/>
            <a:ext cx="2971596" cy="295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C59786-FC85-43E3-BCAD-ED8700133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85800"/>
            <a:ext cx="7285383" cy="5020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1) Mostly uses the torso part of the shirt</a:t>
            </a:r>
            <a:br>
              <a:rPr lang="en-US" sz="2600" dirty="0"/>
            </a:br>
            <a:r>
              <a:rPr lang="en-US" sz="2600" dirty="0"/>
              <a:t>	Best if there are no side seams!! </a:t>
            </a:r>
          </a:p>
          <a:p>
            <a:pPr marL="0" indent="0">
              <a:buNone/>
            </a:pPr>
            <a:r>
              <a:rPr lang="en-US" sz="2600" dirty="0"/>
              <a:t>	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There are ways to join strips of “yarn” but the best way is to </a:t>
            </a:r>
            <a:r>
              <a:rPr lang="en-US" sz="2600" dirty="0">
                <a:highlight>
                  <a:srgbClr val="FFFF00"/>
                </a:highlight>
              </a:rPr>
              <a:t>cut in a spiral </a:t>
            </a:r>
            <a:r>
              <a:rPr lang="en-US" sz="2600" dirty="0"/>
              <a:t>so you get a continuous length.</a:t>
            </a:r>
          </a:p>
          <a:p>
            <a:pPr marL="0" indent="0">
              <a:buNone/>
            </a:pPr>
            <a:r>
              <a:rPr lang="en-US" sz="2300" dirty="0"/>
              <a:t>Tip if using scissors: use a guide that is easy to use while you eyeball the width that you are cutting (e.g. your thumb up to the first or second knuckle).</a:t>
            </a:r>
          </a:p>
        </p:txBody>
      </p:sp>
    </p:spTree>
    <p:extLst>
      <p:ext uri="{BB962C8B-B14F-4D97-AF65-F5344CB8AC3E}">
        <p14:creationId xmlns:p14="http://schemas.microsoft.com/office/powerpoint/2010/main" val="58587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210129-5B20-4D1D-ACAA-3CA644FDD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924" y="258792"/>
            <a:ext cx="4490333" cy="63434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6F78D3-B93E-4761-AA31-5F3CD776D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79" y="258792"/>
            <a:ext cx="4622599" cy="634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38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982DA73-3A4D-4C3B-A21E-31EAD8B92C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9" b="15005"/>
          <a:stretch/>
        </p:blipFill>
        <p:spPr>
          <a:xfrm>
            <a:off x="597120" y="319664"/>
            <a:ext cx="5388043" cy="5144549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6D6F901-7ACB-4994-9B95-75B22E7D1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61" y="5464213"/>
            <a:ext cx="9634875" cy="12092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2) If using a rotary cutter, cut strips that go almost all the way to the other side of the shirt, but leave a few inches connected.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AFB715B-1B07-48F3-999F-EEB84DF88927}"/>
              </a:ext>
            </a:extLst>
          </p:cNvPr>
          <p:cNvSpPr/>
          <p:nvPr/>
        </p:nvSpPr>
        <p:spPr>
          <a:xfrm>
            <a:off x="4784926" y="942109"/>
            <a:ext cx="1567796" cy="34497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71F8A8-0B6D-4E83-9AFD-DF935622CCEE}"/>
              </a:ext>
            </a:extLst>
          </p:cNvPr>
          <p:cNvGrpSpPr/>
          <p:nvPr/>
        </p:nvGrpSpPr>
        <p:grpSpPr>
          <a:xfrm>
            <a:off x="8549639" y="2304554"/>
            <a:ext cx="3200400" cy="2922104"/>
            <a:chOff x="619001" y="1751873"/>
            <a:chExt cx="4119439" cy="4093852"/>
          </a:xfrm>
        </p:grpSpPr>
        <p:pic>
          <p:nvPicPr>
            <p:cNvPr id="8" name="Picture 2" descr="How to make yarn from Old T-shirts - 2 super easy ways - Sew Guide">
              <a:extLst>
                <a:ext uri="{FF2B5EF4-FFF2-40B4-BE49-F238E27FC236}">
                  <a16:creationId xmlns:a16="http://schemas.microsoft.com/office/drawing/2014/main" id="{7001E19D-8F33-4AE6-9DAB-367AB80A8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01" y="1751873"/>
              <a:ext cx="4119439" cy="4093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02B3F33-A484-4FD8-B0A9-10DF79709F3C}"/>
                </a:ext>
              </a:extLst>
            </p:cNvPr>
            <p:cNvGrpSpPr/>
            <p:nvPr/>
          </p:nvGrpSpPr>
          <p:grpSpPr>
            <a:xfrm>
              <a:off x="1832403" y="3617843"/>
              <a:ext cx="1893260" cy="1371600"/>
              <a:chOff x="1832403" y="3617843"/>
              <a:chExt cx="1893260" cy="13716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C619CD4-B5C9-4DC2-89E6-633CAFCCC5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36178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846E923-C269-4E22-9508-F8472852D7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4205" y="377892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2185C93-2C76-48EF-87F9-5826A6C34C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3942521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3E0A3F1-6A9B-4975-8B23-5F9857B237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11480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89FB7D3-C1D9-4179-8FE1-61F5199168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30033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751A8E9-92E7-4D86-9B7A-617CFB9441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499112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F9720C3-2694-49CA-9BB1-861D662650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6846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3B611AC-36E7-49B9-8B30-56C170B9B4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846321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6D43A30-C2D4-41FB-8BF0-6CBCD78655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9894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CA1A34F8-D1ED-4C9F-8A77-98D6845E6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39" y="274320"/>
            <a:ext cx="3200400" cy="1737360"/>
          </a:xfrm>
        </p:spPr>
        <p:txBody>
          <a:bodyPr>
            <a:normAutofit/>
          </a:bodyPr>
          <a:lstStyle/>
          <a:p>
            <a:r>
              <a:rPr lang="en-US" sz="5000" dirty="0"/>
              <a:t>T-shirt Yarn</a:t>
            </a:r>
          </a:p>
        </p:txBody>
      </p:sp>
    </p:spTree>
    <p:extLst>
      <p:ext uri="{BB962C8B-B14F-4D97-AF65-F5344CB8AC3E}">
        <p14:creationId xmlns:p14="http://schemas.microsoft.com/office/powerpoint/2010/main" val="511455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CC94-431C-43F7-A4D1-5592A11B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39" y="274320"/>
            <a:ext cx="3200400" cy="1737360"/>
          </a:xfrm>
        </p:spPr>
        <p:txBody>
          <a:bodyPr>
            <a:normAutofit/>
          </a:bodyPr>
          <a:lstStyle/>
          <a:p>
            <a:r>
              <a:rPr lang="en-US" sz="5000" dirty="0"/>
              <a:t>T-shirt Yarn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9614F0-E9DB-463E-A217-CCC17E7DF827}"/>
              </a:ext>
            </a:extLst>
          </p:cNvPr>
          <p:cNvSpPr txBox="1">
            <a:spLocks/>
          </p:cNvSpPr>
          <p:nvPr/>
        </p:nvSpPr>
        <p:spPr>
          <a:xfrm>
            <a:off x="672646" y="4622027"/>
            <a:ext cx="7285383" cy="1209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600" dirty="0"/>
              <a:t>2) In the uncut section, use scissors to connect the cuts across, but offset by one (to make a spiral).  The first and last cuts will go off the edge of the shirt, in the direction of the spiral.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850317-07F9-4427-8A09-2A58680CE55C}"/>
              </a:ext>
            </a:extLst>
          </p:cNvPr>
          <p:cNvGrpSpPr/>
          <p:nvPr/>
        </p:nvGrpSpPr>
        <p:grpSpPr>
          <a:xfrm>
            <a:off x="8549639" y="2304554"/>
            <a:ext cx="3200400" cy="2922104"/>
            <a:chOff x="619001" y="1751873"/>
            <a:chExt cx="4119439" cy="4093852"/>
          </a:xfrm>
        </p:grpSpPr>
        <p:pic>
          <p:nvPicPr>
            <p:cNvPr id="5122" name="Picture 2" descr="How to make yarn from Old T-shirts - 2 super easy ways - Sew Guide">
              <a:extLst>
                <a:ext uri="{FF2B5EF4-FFF2-40B4-BE49-F238E27FC236}">
                  <a16:creationId xmlns:a16="http://schemas.microsoft.com/office/drawing/2014/main" id="{FB47FD80-6123-46B3-AECA-919643CC8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01" y="1751873"/>
              <a:ext cx="4119439" cy="4093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0EAE08-43FB-4883-AD23-C9B89A46FB8A}"/>
                </a:ext>
              </a:extLst>
            </p:cNvPr>
            <p:cNvGrpSpPr/>
            <p:nvPr/>
          </p:nvGrpSpPr>
          <p:grpSpPr>
            <a:xfrm>
              <a:off x="1832403" y="3617843"/>
              <a:ext cx="1893260" cy="1371600"/>
              <a:chOff x="1832403" y="3617843"/>
              <a:chExt cx="1893260" cy="13716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40D177BD-DFBD-4D32-959E-3A1AE50077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36178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4F0D030-CB09-45EE-B235-5CF20AE675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4205" y="377892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D78A5B1-5B64-484C-A932-6ACCE3E994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3942521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C7E0577-B1AD-4EC7-8316-E9FC96C9EE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11480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88B276B-9E82-40F1-BBEA-248CA8EA82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30033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770843D-45F8-4A5F-8A08-7EF3368B80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499112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9B96B9C-2631-40D5-AC1A-8958381DE7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6846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236B9F6-9132-44C9-8546-D921197136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846321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A5AC2C7-C004-4E77-8582-09642CB71A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9894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C73B3A20-7774-4D19-B191-FBC46BBB7A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7" t="21709" r="16364"/>
          <a:stretch/>
        </p:blipFill>
        <p:spPr>
          <a:xfrm>
            <a:off x="2133600" y="455896"/>
            <a:ext cx="4696691" cy="3942006"/>
          </a:xfrm>
          <a:prstGeom prst="rect">
            <a:avLst/>
          </a:pr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56D25B2-16D0-4D4B-8B76-43C87D3327B2}"/>
              </a:ext>
            </a:extLst>
          </p:cNvPr>
          <p:cNvSpPr/>
          <p:nvPr/>
        </p:nvSpPr>
        <p:spPr>
          <a:xfrm>
            <a:off x="2867891" y="1468582"/>
            <a:ext cx="166254" cy="1302402"/>
          </a:xfrm>
          <a:custGeom>
            <a:avLst/>
            <a:gdLst>
              <a:gd name="connsiteX0" fmla="*/ 0 w 166254"/>
              <a:gd name="connsiteY0" fmla="*/ 0 h 1302402"/>
              <a:gd name="connsiteX1" fmla="*/ 13854 w 166254"/>
              <a:gd name="connsiteY1" fmla="*/ 69273 h 1302402"/>
              <a:gd name="connsiteX2" fmla="*/ 27709 w 166254"/>
              <a:gd name="connsiteY2" fmla="*/ 152400 h 1302402"/>
              <a:gd name="connsiteX3" fmla="*/ 41564 w 166254"/>
              <a:gd name="connsiteY3" fmla="*/ 193963 h 1302402"/>
              <a:gd name="connsiteX4" fmla="*/ 55418 w 166254"/>
              <a:gd name="connsiteY4" fmla="*/ 304800 h 1302402"/>
              <a:gd name="connsiteX5" fmla="*/ 69273 w 166254"/>
              <a:gd name="connsiteY5" fmla="*/ 387927 h 1302402"/>
              <a:gd name="connsiteX6" fmla="*/ 83127 w 166254"/>
              <a:gd name="connsiteY6" fmla="*/ 512618 h 1302402"/>
              <a:gd name="connsiteX7" fmla="*/ 110836 w 166254"/>
              <a:gd name="connsiteY7" fmla="*/ 665018 h 1302402"/>
              <a:gd name="connsiteX8" fmla="*/ 124691 w 166254"/>
              <a:gd name="connsiteY8" fmla="*/ 858982 h 1302402"/>
              <a:gd name="connsiteX9" fmla="*/ 138545 w 166254"/>
              <a:gd name="connsiteY9" fmla="*/ 1246909 h 1302402"/>
              <a:gd name="connsiteX10" fmla="*/ 166254 w 166254"/>
              <a:gd name="connsiteY10" fmla="*/ 1302327 h 130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254" h="1302402">
                <a:moveTo>
                  <a:pt x="0" y="0"/>
                </a:moveTo>
                <a:cubicBezTo>
                  <a:pt x="4618" y="23091"/>
                  <a:pt x="9642" y="46105"/>
                  <a:pt x="13854" y="69273"/>
                </a:cubicBezTo>
                <a:cubicBezTo>
                  <a:pt x="18879" y="96911"/>
                  <a:pt x="21615" y="124978"/>
                  <a:pt x="27709" y="152400"/>
                </a:cubicBezTo>
                <a:cubicBezTo>
                  <a:pt x="30877" y="166656"/>
                  <a:pt x="36946" y="180109"/>
                  <a:pt x="41564" y="193963"/>
                </a:cubicBezTo>
                <a:cubicBezTo>
                  <a:pt x="46182" y="230909"/>
                  <a:pt x="50152" y="267941"/>
                  <a:pt x="55418" y="304800"/>
                </a:cubicBezTo>
                <a:cubicBezTo>
                  <a:pt x="59391" y="332609"/>
                  <a:pt x="65560" y="360082"/>
                  <a:pt x="69273" y="387927"/>
                </a:cubicBezTo>
                <a:cubicBezTo>
                  <a:pt x="74800" y="429380"/>
                  <a:pt x="77600" y="471165"/>
                  <a:pt x="83127" y="512618"/>
                </a:cubicBezTo>
                <a:cubicBezTo>
                  <a:pt x="90215" y="565779"/>
                  <a:pt x="100391" y="612791"/>
                  <a:pt x="110836" y="665018"/>
                </a:cubicBezTo>
                <a:cubicBezTo>
                  <a:pt x="115454" y="729673"/>
                  <a:pt x="121608" y="794236"/>
                  <a:pt x="124691" y="858982"/>
                </a:cubicBezTo>
                <a:cubicBezTo>
                  <a:pt x="130846" y="988227"/>
                  <a:pt x="130474" y="1117770"/>
                  <a:pt x="138545" y="1246909"/>
                </a:cubicBezTo>
                <a:cubicBezTo>
                  <a:pt x="142289" y="1306807"/>
                  <a:pt x="136083" y="1302327"/>
                  <a:pt x="166254" y="1302327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45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CC94-431C-43F7-A4D1-5592A11B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39" y="274320"/>
            <a:ext cx="3200400" cy="1737360"/>
          </a:xfrm>
        </p:spPr>
        <p:txBody>
          <a:bodyPr>
            <a:normAutofit/>
          </a:bodyPr>
          <a:lstStyle/>
          <a:p>
            <a:r>
              <a:rPr lang="en-US" sz="5000" dirty="0"/>
              <a:t>T-shirt Yarn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9614F0-E9DB-463E-A217-CCC17E7DF827}"/>
              </a:ext>
            </a:extLst>
          </p:cNvPr>
          <p:cNvSpPr txBox="1">
            <a:spLocks/>
          </p:cNvSpPr>
          <p:nvPr/>
        </p:nvSpPr>
        <p:spPr>
          <a:xfrm>
            <a:off x="672646" y="4622027"/>
            <a:ext cx="7285383" cy="1209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600" dirty="0"/>
              <a:t>2) In the uncut section, use scissors to connect the cuts across, but offset by one (to make a spiral).  The first and last cuts will go off the edge of the shirt, in the direction of the spiral.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850317-07F9-4427-8A09-2A58680CE55C}"/>
              </a:ext>
            </a:extLst>
          </p:cNvPr>
          <p:cNvGrpSpPr/>
          <p:nvPr/>
        </p:nvGrpSpPr>
        <p:grpSpPr>
          <a:xfrm>
            <a:off x="8549639" y="2304554"/>
            <a:ext cx="3200400" cy="2922104"/>
            <a:chOff x="619001" y="1751873"/>
            <a:chExt cx="4119439" cy="4093852"/>
          </a:xfrm>
        </p:grpSpPr>
        <p:pic>
          <p:nvPicPr>
            <p:cNvPr id="5122" name="Picture 2" descr="How to make yarn from Old T-shirts - 2 super easy ways - Sew Guide">
              <a:extLst>
                <a:ext uri="{FF2B5EF4-FFF2-40B4-BE49-F238E27FC236}">
                  <a16:creationId xmlns:a16="http://schemas.microsoft.com/office/drawing/2014/main" id="{FB47FD80-6123-46B3-AECA-919643CC8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01" y="1751873"/>
              <a:ext cx="4119439" cy="4093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0EAE08-43FB-4883-AD23-C9B89A46FB8A}"/>
                </a:ext>
              </a:extLst>
            </p:cNvPr>
            <p:cNvGrpSpPr/>
            <p:nvPr/>
          </p:nvGrpSpPr>
          <p:grpSpPr>
            <a:xfrm>
              <a:off x="1832403" y="3617843"/>
              <a:ext cx="1893260" cy="1371600"/>
              <a:chOff x="1832403" y="3617843"/>
              <a:chExt cx="1893260" cy="13716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40D177BD-DFBD-4D32-959E-3A1AE50077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36178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4F0D030-CB09-45EE-B235-5CF20AE675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4205" y="377892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D78A5B1-5B64-484C-A932-6ACCE3E994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3942521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C7E0577-B1AD-4EC7-8316-E9FC96C9EE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11480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88B276B-9E82-40F1-BBEA-248CA8EA82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30033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770843D-45F8-4A5F-8A08-7EF3368B80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499112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9B96B9C-2631-40D5-AC1A-8958381DE7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6846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236B9F6-9132-44C9-8546-D921197136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846321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A5AC2C7-C004-4E77-8582-09642CB71A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9894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C73B3A20-7774-4D19-B191-FBC46BBB7A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7" t="21709" r="16364"/>
          <a:stretch/>
        </p:blipFill>
        <p:spPr>
          <a:xfrm>
            <a:off x="2133600" y="455896"/>
            <a:ext cx="4696691" cy="3942006"/>
          </a:xfrm>
          <a:prstGeom prst="rect">
            <a:avLst/>
          </a:pr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56D25B2-16D0-4D4B-8B76-43C87D3327B2}"/>
              </a:ext>
            </a:extLst>
          </p:cNvPr>
          <p:cNvSpPr/>
          <p:nvPr/>
        </p:nvSpPr>
        <p:spPr>
          <a:xfrm>
            <a:off x="2867891" y="1468582"/>
            <a:ext cx="166254" cy="1302402"/>
          </a:xfrm>
          <a:custGeom>
            <a:avLst/>
            <a:gdLst>
              <a:gd name="connsiteX0" fmla="*/ 0 w 166254"/>
              <a:gd name="connsiteY0" fmla="*/ 0 h 1302402"/>
              <a:gd name="connsiteX1" fmla="*/ 13854 w 166254"/>
              <a:gd name="connsiteY1" fmla="*/ 69273 h 1302402"/>
              <a:gd name="connsiteX2" fmla="*/ 27709 w 166254"/>
              <a:gd name="connsiteY2" fmla="*/ 152400 h 1302402"/>
              <a:gd name="connsiteX3" fmla="*/ 41564 w 166254"/>
              <a:gd name="connsiteY3" fmla="*/ 193963 h 1302402"/>
              <a:gd name="connsiteX4" fmla="*/ 55418 w 166254"/>
              <a:gd name="connsiteY4" fmla="*/ 304800 h 1302402"/>
              <a:gd name="connsiteX5" fmla="*/ 69273 w 166254"/>
              <a:gd name="connsiteY5" fmla="*/ 387927 h 1302402"/>
              <a:gd name="connsiteX6" fmla="*/ 83127 w 166254"/>
              <a:gd name="connsiteY6" fmla="*/ 512618 h 1302402"/>
              <a:gd name="connsiteX7" fmla="*/ 110836 w 166254"/>
              <a:gd name="connsiteY7" fmla="*/ 665018 h 1302402"/>
              <a:gd name="connsiteX8" fmla="*/ 124691 w 166254"/>
              <a:gd name="connsiteY8" fmla="*/ 858982 h 1302402"/>
              <a:gd name="connsiteX9" fmla="*/ 138545 w 166254"/>
              <a:gd name="connsiteY9" fmla="*/ 1246909 h 1302402"/>
              <a:gd name="connsiteX10" fmla="*/ 166254 w 166254"/>
              <a:gd name="connsiteY10" fmla="*/ 1302327 h 130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254" h="1302402">
                <a:moveTo>
                  <a:pt x="0" y="0"/>
                </a:moveTo>
                <a:cubicBezTo>
                  <a:pt x="4618" y="23091"/>
                  <a:pt x="9642" y="46105"/>
                  <a:pt x="13854" y="69273"/>
                </a:cubicBezTo>
                <a:cubicBezTo>
                  <a:pt x="18879" y="96911"/>
                  <a:pt x="21615" y="124978"/>
                  <a:pt x="27709" y="152400"/>
                </a:cubicBezTo>
                <a:cubicBezTo>
                  <a:pt x="30877" y="166656"/>
                  <a:pt x="36946" y="180109"/>
                  <a:pt x="41564" y="193963"/>
                </a:cubicBezTo>
                <a:cubicBezTo>
                  <a:pt x="46182" y="230909"/>
                  <a:pt x="50152" y="267941"/>
                  <a:pt x="55418" y="304800"/>
                </a:cubicBezTo>
                <a:cubicBezTo>
                  <a:pt x="59391" y="332609"/>
                  <a:pt x="65560" y="360082"/>
                  <a:pt x="69273" y="387927"/>
                </a:cubicBezTo>
                <a:cubicBezTo>
                  <a:pt x="74800" y="429380"/>
                  <a:pt x="77600" y="471165"/>
                  <a:pt x="83127" y="512618"/>
                </a:cubicBezTo>
                <a:cubicBezTo>
                  <a:pt x="90215" y="565779"/>
                  <a:pt x="100391" y="612791"/>
                  <a:pt x="110836" y="665018"/>
                </a:cubicBezTo>
                <a:cubicBezTo>
                  <a:pt x="115454" y="729673"/>
                  <a:pt x="121608" y="794236"/>
                  <a:pt x="124691" y="858982"/>
                </a:cubicBezTo>
                <a:cubicBezTo>
                  <a:pt x="130846" y="988227"/>
                  <a:pt x="130474" y="1117770"/>
                  <a:pt x="138545" y="1246909"/>
                </a:cubicBezTo>
                <a:cubicBezTo>
                  <a:pt x="142289" y="1306807"/>
                  <a:pt x="136083" y="1302327"/>
                  <a:pt x="166254" y="1302327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7B024AD-9531-4697-BFC4-B0C088BF9F38}"/>
              </a:ext>
            </a:extLst>
          </p:cNvPr>
          <p:cNvSpPr/>
          <p:nvPr/>
        </p:nvSpPr>
        <p:spPr>
          <a:xfrm>
            <a:off x="3297382" y="1066800"/>
            <a:ext cx="181926" cy="1717964"/>
          </a:xfrm>
          <a:custGeom>
            <a:avLst/>
            <a:gdLst>
              <a:gd name="connsiteX0" fmla="*/ 0 w 181926"/>
              <a:gd name="connsiteY0" fmla="*/ 0 h 1717964"/>
              <a:gd name="connsiteX1" fmla="*/ 41563 w 181926"/>
              <a:gd name="connsiteY1" fmla="*/ 387927 h 1717964"/>
              <a:gd name="connsiteX2" fmla="*/ 69273 w 181926"/>
              <a:gd name="connsiteY2" fmla="*/ 512618 h 1717964"/>
              <a:gd name="connsiteX3" fmla="*/ 96982 w 181926"/>
              <a:gd name="connsiteY3" fmla="*/ 734291 h 1717964"/>
              <a:gd name="connsiteX4" fmla="*/ 110836 w 181926"/>
              <a:gd name="connsiteY4" fmla="*/ 858982 h 1717964"/>
              <a:gd name="connsiteX5" fmla="*/ 124691 w 181926"/>
              <a:gd name="connsiteY5" fmla="*/ 914400 h 1717964"/>
              <a:gd name="connsiteX6" fmla="*/ 152400 w 181926"/>
              <a:gd name="connsiteY6" fmla="*/ 1136073 h 1717964"/>
              <a:gd name="connsiteX7" fmla="*/ 166254 w 181926"/>
              <a:gd name="connsiteY7" fmla="*/ 1233055 h 1717964"/>
              <a:gd name="connsiteX8" fmla="*/ 180109 w 181926"/>
              <a:gd name="connsiteY8" fmla="*/ 1288473 h 1717964"/>
              <a:gd name="connsiteX9" fmla="*/ 180109 w 181926"/>
              <a:gd name="connsiteY9" fmla="*/ 1717964 h 171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926" h="1717964">
                <a:moveTo>
                  <a:pt x="0" y="0"/>
                </a:moveTo>
                <a:cubicBezTo>
                  <a:pt x="7528" y="105393"/>
                  <a:pt x="15750" y="284677"/>
                  <a:pt x="41563" y="387927"/>
                </a:cubicBezTo>
                <a:cubicBezTo>
                  <a:pt x="51647" y="428263"/>
                  <a:pt x="63410" y="471578"/>
                  <a:pt x="69273" y="512618"/>
                </a:cubicBezTo>
                <a:cubicBezTo>
                  <a:pt x="79804" y="586336"/>
                  <a:pt x="88759" y="660280"/>
                  <a:pt x="96982" y="734291"/>
                </a:cubicBezTo>
                <a:cubicBezTo>
                  <a:pt x="101600" y="775855"/>
                  <a:pt x="104477" y="817649"/>
                  <a:pt x="110836" y="858982"/>
                </a:cubicBezTo>
                <a:cubicBezTo>
                  <a:pt x="113731" y="877802"/>
                  <a:pt x="121285" y="895666"/>
                  <a:pt x="124691" y="914400"/>
                </a:cubicBezTo>
                <a:cubicBezTo>
                  <a:pt x="138048" y="987865"/>
                  <a:pt x="143148" y="1062059"/>
                  <a:pt x="152400" y="1136073"/>
                </a:cubicBezTo>
                <a:cubicBezTo>
                  <a:pt x="156450" y="1168476"/>
                  <a:pt x="160412" y="1200926"/>
                  <a:pt x="166254" y="1233055"/>
                </a:cubicBezTo>
                <a:cubicBezTo>
                  <a:pt x="169660" y="1251789"/>
                  <a:pt x="179565" y="1269440"/>
                  <a:pt x="180109" y="1288473"/>
                </a:cubicBezTo>
                <a:cubicBezTo>
                  <a:pt x="184198" y="1431578"/>
                  <a:pt x="180109" y="1574800"/>
                  <a:pt x="180109" y="1717964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7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CC94-431C-43F7-A4D1-5592A11B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39" y="274320"/>
            <a:ext cx="3200400" cy="1737360"/>
          </a:xfrm>
        </p:spPr>
        <p:txBody>
          <a:bodyPr>
            <a:normAutofit/>
          </a:bodyPr>
          <a:lstStyle/>
          <a:p>
            <a:r>
              <a:rPr lang="en-US" sz="5000" dirty="0"/>
              <a:t>T-shirt Yarn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9614F0-E9DB-463E-A217-CCC17E7DF827}"/>
              </a:ext>
            </a:extLst>
          </p:cNvPr>
          <p:cNvSpPr txBox="1">
            <a:spLocks/>
          </p:cNvSpPr>
          <p:nvPr/>
        </p:nvSpPr>
        <p:spPr>
          <a:xfrm>
            <a:off x="672646" y="4622027"/>
            <a:ext cx="7285383" cy="1209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600" dirty="0"/>
              <a:t>2) In the uncut section, use scissors to connect the cuts across, but offset by one (to make a spiral).  The first and last cuts will go off the edge of the shirt, in the direction of the spiral.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850317-07F9-4427-8A09-2A58680CE55C}"/>
              </a:ext>
            </a:extLst>
          </p:cNvPr>
          <p:cNvGrpSpPr/>
          <p:nvPr/>
        </p:nvGrpSpPr>
        <p:grpSpPr>
          <a:xfrm>
            <a:off x="8549639" y="2304554"/>
            <a:ext cx="3200400" cy="2922104"/>
            <a:chOff x="619001" y="1751873"/>
            <a:chExt cx="4119439" cy="4093852"/>
          </a:xfrm>
        </p:grpSpPr>
        <p:pic>
          <p:nvPicPr>
            <p:cNvPr id="5122" name="Picture 2" descr="How to make yarn from Old T-shirts - 2 super easy ways - Sew Guide">
              <a:extLst>
                <a:ext uri="{FF2B5EF4-FFF2-40B4-BE49-F238E27FC236}">
                  <a16:creationId xmlns:a16="http://schemas.microsoft.com/office/drawing/2014/main" id="{FB47FD80-6123-46B3-AECA-919643CC8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01" y="1751873"/>
              <a:ext cx="4119439" cy="4093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0EAE08-43FB-4883-AD23-C9B89A46FB8A}"/>
                </a:ext>
              </a:extLst>
            </p:cNvPr>
            <p:cNvGrpSpPr/>
            <p:nvPr/>
          </p:nvGrpSpPr>
          <p:grpSpPr>
            <a:xfrm>
              <a:off x="1832403" y="3617843"/>
              <a:ext cx="1893260" cy="1371600"/>
              <a:chOff x="1832403" y="3617843"/>
              <a:chExt cx="1893260" cy="13716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40D177BD-DFBD-4D32-959E-3A1AE50077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36178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4F0D030-CB09-45EE-B235-5CF20AE675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4205" y="377892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D78A5B1-5B64-484C-A932-6ACCE3E994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3942521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C7E0577-B1AD-4EC7-8316-E9FC96C9EE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11480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88B276B-9E82-40F1-BBEA-248CA8EA82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30033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770843D-45F8-4A5F-8A08-7EF3368B80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499112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9B96B9C-2631-40D5-AC1A-8958381DE7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6846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236B9F6-9132-44C9-8546-D921197136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846321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A5AC2C7-C004-4E77-8582-09642CB71A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9894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C73B3A20-7774-4D19-B191-FBC46BBB7A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7" t="21709" r="16364"/>
          <a:stretch/>
        </p:blipFill>
        <p:spPr>
          <a:xfrm>
            <a:off x="2133600" y="455896"/>
            <a:ext cx="4696691" cy="3942006"/>
          </a:xfrm>
          <a:prstGeom prst="rect">
            <a:avLst/>
          </a:pr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56D25B2-16D0-4D4B-8B76-43C87D3327B2}"/>
              </a:ext>
            </a:extLst>
          </p:cNvPr>
          <p:cNvSpPr/>
          <p:nvPr/>
        </p:nvSpPr>
        <p:spPr>
          <a:xfrm>
            <a:off x="2867891" y="1468582"/>
            <a:ext cx="166254" cy="1302402"/>
          </a:xfrm>
          <a:custGeom>
            <a:avLst/>
            <a:gdLst>
              <a:gd name="connsiteX0" fmla="*/ 0 w 166254"/>
              <a:gd name="connsiteY0" fmla="*/ 0 h 1302402"/>
              <a:gd name="connsiteX1" fmla="*/ 13854 w 166254"/>
              <a:gd name="connsiteY1" fmla="*/ 69273 h 1302402"/>
              <a:gd name="connsiteX2" fmla="*/ 27709 w 166254"/>
              <a:gd name="connsiteY2" fmla="*/ 152400 h 1302402"/>
              <a:gd name="connsiteX3" fmla="*/ 41564 w 166254"/>
              <a:gd name="connsiteY3" fmla="*/ 193963 h 1302402"/>
              <a:gd name="connsiteX4" fmla="*/ 55418 w 166254"/>
              <a:gd name="connsiteY4" fmla="*/ 304800 h 1302402"/>
              <a:gd name="connsiteX5" fmla="*/ 69273 w 166254"/>
              <a:gd name="connsiteY5" fmla="*/ 387927 h 1302402"/>
              <a:gd name="connsiteX6" fmla="*/ 83127 w 166254"/>
              <a:gd name="connsiteY6" fmla="*/ 512618 h 1302402"/>
              <a:gd name="connsiteX7" fmla="*/ 110836 w 166254"/>
              <a:gd name="connsiteY7" fmla="*/ 665018 h 1302402"/>
              <a:gd name="connsiteX8" fmla="*/ 124691 w 166254"/>
              <a:gd name="connsiteY8" fmla="*/ 858982 h 1302402"/>
              <a:gd name="connsiteX9" fmla="*/ 138545 w 166254"/>
              <a:gd name="connsiteY9" fmla="*/ 1246909 h 1302402"/>
              <a:gd name="connsiteX10" fmla="*/ 166254 w 166254"/>
              <a:gd name="connsiteY10" fmla="*/ 1302327 h 130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254" h="1302402">
                <a:moveTo>
                  <a:pt x="0" y="0"/>
                </a:moveTo>
                <a:cubicBezTo>
                  <a:pt x="4618" y="23091"/>
                  <a:pt x="9642" y="46105"/>
                  <a:pt x="13854" y="69273"/>
                </a:cubicBezTo>
                <a:cubicBezTo>
                  <a:pt x="18879" y="96911"/>
                  <a:pt x="21615" y="124978"/>
                  <a:pt x="27709" y="152400"/>
                </a:cubicBezTo>
                <a:cubicBezTo>
                  <a:pt x="30877" y="166656"/>
                  <a:pt x="36946" y="180109"/>
                  <a:pt x="41564" y="193963"/>
                </a:cubicBezTo>
                <a:cubicBezTo>
                  <a:pt x="46182" y="230909"/>
                  <a:pt x="50152" y="267941"/>
                  <a:pt x="55418" y="304800"/>
                </a:cubicBezTo>
                <a:cubicBezTo>
                  <a:pt x="59391" y="332609"/>
                  <a:pt x="65560" y="360082"/>
                  <a:pt x="69273" y="387927"/>
                </a:cubicBezTo>
                <a:cubicBezTo>
                  <a:pt x="74800" y="429380"/>
                  <a:pt x="77600" y="471165"/>
                  <a:pt x="83127" y="512618"/>
                </a:cubicBezTo>
                <a:cubicBezTo>
                  <a:pt x="90215" y="565779"/>
                  <a:pt x="100391" y="612791"/>
                  <a:pt x="110836" y="665018"/>
                </a:cubicBezTo>
                <a:cubicBezTo>
                  <a:pt x="115454" y="729673"/>
                  <a:pt x="121608" y="794236"/>
                  <a:pt x="124691" y="858982"/>
                </a:cubicBezTo>
                <a:cubicBezTo>
                  <a:pt x="130846" y="988227"/>
                  <a:pt x="130474" y="1117770"/>
                  <a:pt x="138545" y="1246909"/>
                </a:cubicBezTo>
                <a:cubicBezTo>
                  <a:pt x="142289" y="1306807"/>
                  <a:pt x="136083" y="1302327"/>
                  <a:pt x="166254" y="1302327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7B024AD-9531-4697-BFC4-B0C088BF9F38}"/>
              </a:ext>
            </a:extLst>
          </p:cNvPr>
          <p:cNvSpPr/>
          <p:nvPr/>
        </p:nvSpPr>
        <p:spPr>
          <a:xfrm>
            <a:off x="3297382" y="1066800"/>
            <a:ext cx="181926" cy="1717964"/>
          </a:xfrm>
          <a:custGeom>
            <a:avLst/>
            <a:gdLst>
              <a:gd name="connsiteX0" fmla="*/ 0 w 181926"/>
              <a:gd name="connsiteY0" fmla="*/ 0 h 1717964"/>
              <a:gd name="connsiteX1" fmla="*/ 41563 w 181926"/>
              <a:gd name="connsiteY1" fmla="*/ 387927 h 1717964"/>
              <a:gd name="connsiteX2" fmla="*/ 69273 w 181926"/>
              <a:gd name="connsiteY2" fmla="*/ 512618 h 1717964"/>
              <a:gd name="connsiteX3" fmla="*/ 96982 w 181926"/>
              <a:gd name="connsiteY3" fmla="*/ 734291 h 1717964"/>
              <a:gd name="connsiteX4" fmla="*/ 110836 w 181926"/>
              <a:gd name="connsiteY4" fmla="*/ 858982 h 1717964"/>
              <a:gd name="connsiteX5" fmla="*/ 124691 w 181926"/>
              <a:gd name="connsiteY5" fmla="*/ 914400 h 1717964"/>
              <a:gd name="connsiteX6" fmla="*/ 152400 w 181926"/>
              <a:gd name="connsiteY6" fmla="*/ 1136073 h 1717964"/>
              <a:gd name="connsiteX7" fmla="*/ 166254 w 181926"/>
              <a:gd name="connsiteY7" fmla="*/ 1233055 h 1717964"/>
              <a:gd name="connsiteX8" fmla="*/ 180109 w 181926"/>
              <a:gd name="connsiteY8" fmla="*/ 1288473 h 1717964"/>
              <a:gd name="connsiteX9" fmla="*/ 180109 w 181926"/>
              <a:gd name="connsiteY9" fmla="*/ 1717964 h 171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926" h="1717964">
                <a:moveTo>
                  <a:pt x="0" y="0"/>
                </a:moveTo>
                <a:cubicBezTo>
                  <a:pt x="7528" y="105393"/>
                  <a:pt x="15750" y="284677"/>
                  <a:pt x="41563" y="387927"/>
                </a:cubicBezTo>
                <a:cubicBezTo>
                  <a:pt x="51647" y="428263"/>
                  <a:pt x="63410" y="471578"/>
                  <a:pt x="69273" y="512618"/>
                </a:cubicBezTo>
                <a:cubicBezTo>
                  <a:pt x="79804" y="586336"/>
                  <a:pt x="88759" y="660280"/>
                  <a:pt x="96982" y="734291"/>
                </a:cubicBezTo>
                <a:cubicBezTo>
                  <a:pt x="101600" y="775855"/>
                  <a:pt x="104477" y="817649"/>
                  <a:pt x="110836" y="858982"/>
                </a:cubicBezTo>
                <a:cubicBezTo>
                  <a:pt x="113731" y="877802"/>
                  <a:pt x="121285" y="895666"/>
                  <a:pt x="124691" y="914400"/>
                </a:cubicBezTo>
                <a:cubicBezTo>
                  <a:pt x="138048" y="987865"/>
                  <a:pt x="143148" y="1062059"/>
                  <a:pt x="152400" y="1136073"/>
                </a:cubicBezTo>
                <a:cubicBezTo>
                  <a:pt x="156450" y="1168476"/>
                  <a:pt x="160412" y="1200926"/>
                  <a:pt x="166254" y="1233055"/>
                </a:cubicBezTo>
                <a:cubicBezTo>
                  <a:pt x="169660" y="1251789"/>
                  <a:pt x="179565" y="1269440"/>
                  <a:pt x="180109" y="1288473"/>
                </a:cubicBezTo>
                <a:cubicBezTo>
                  <a:pt x="184198" y="1431578"/>
                  <a:pt x="180109" y="1574800"/>
                  <a:pt x="180109" y="1717964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76C0467-1E4B-4108-96CC-510138C20627}"/>
              </a:ext>
            </a:extLst>
          </p:cNvPr>
          <p:cNvSpPr/>
          <p:nvPr/>
        </p:nvSpPr>
        <p:spPr>
          <a:xfrm>
            <a:off x="3754582" y="1149927"/>
            <a:ext cx="124691" cy="1953491"/>
          </a:xfrm>
          <a:custGeom>
            <a:avLst/>
            <a:gdLst>
              <a:gd name="connsiteX0" fmla="*/ 0 w 124691"/>
              <a:gd name="connsiteY0" fmla="*/ 0 h 1953491"/>
              <a:gd name="connsiteX1" fmla="*/ 27709 w 124691"/>
              <a:gd name="connsiteY1" fmla="*/ 207818 h 1953491"/>
              <a:gd name="connsiteX2" fmla="*/ 55418 w 124691"/>
              <a:gd name="connsiteY2" fmla="*/ 332509 h 1953491"/>
              <a:gd name="connsiteX3" fmla="*/ 83127 w 124691"/>
              <a:gd name="connsiteY3" fmla="*/ 568037 h 1953491"/>
              <a:gd name="connsiteX4" fmla="*/ 96982 w 124691"/>
              <a:gd name="connsiteY4" fmla="*/ 623455 h 1953491"/>
              <a:gd name="connsiteX5" fmla="*/ 124691 w 124691"/>
              <a:gd name="connsiteY5" fmla="*/ 762000 h 1953491"/>
              <a:gd name="connsiteX6" fmla="*/ 110836 w 124691"/>
              <a:gd name="connsiteY6" fmla="*/ 1440873 h 1953491"/>
              <a:gd name="connsiteX7" fmla="*/ 83127 w 124691"/>
              <a:gd name="connsiteY7" fmla="*/ 1676400 h 1953491"/>
              <a:gd name="connsiteX8" fmla="*/ 55418 w 124691"/>
              <a:gd name="connsiteY8" fmla="*/ 1856509 h 1953491"/>
              <a:gd name="connsiteX9" fmla="*/ 69273 w 124691"/>
              <a:gd name="connsiteY9" fmla="*/ 1953491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691" h="1953491">
                <a:moveTo>
                  <a:pt x="0" y="0"/>
                </a:moveTo>
                <a:cubicBezTo>
                  <a:pt x="10643" y="85150"/>
                  <a:pt x="14956" y="124926"/>
                  <a:pt x="27709" y="207818"/>
                </a:cubicBezTo>
                <a:cubicBezTo>
                  <a:pt x="41643" y="298389"/>
                  <a:pt x="33886" y="267915"/>
                  <a:pt x="55418" y="332509"/>
                </a:cubicBezTo>
                <a:cubicBezTo>
                  <a:pt x="62847" y="406798"/>
                  <a:pt x="69517" y="493182"/>
                  <a:pt x="83127" y="568037"/>
                </a:cubicBezTo>
                <a:cubicBezTo>
                  <a:pt x="86533" y="586771"/>
                  <a:pt x="92992" y="604836"/>
                  <a:pt x="96982" y="623455"/>
                </a:cubicBezTo>
                <a:cubicBezTo>
                  <a:pt x="106850" y="669506"/>
                  <a:pt x="115455" y="715818"/>
                  <a:pt x="124691" y="762000"/>
                </a:cubicBezTo>
                <a:cubicBezTo>
                  <a:pt x="120073" y="988291"/>
                  <a:pt x="118504" y="1214665"/>
                  <a:pt x="110836" y="1440873"/>
                </a:cubicBezTo>
                <a:cubicBezTo>
                  <a:pt x="107541" y="1538081"/>
                  <a:pt x="93830" y="1585420"/>
                  <a:pt x="83127" y="1676400"/>
                </a:cubicBezTo>
                <a:cubicBezTo>
                  <a:pt x="63644" y="1842003"/>
                  <a:pt x="85264" y="1766974"/>
                  <a:pt x="55418" y="1856509"/>
                </a:cubicBezTo>
                <a:cubicBezTo>
                  <a:pt x="71084" y="1934839"/>
                  <a:pt x="69273" y="1902234"/>
                  <a:pt x="69273" y="1953491"/>
                </a:cubicBezTo>
              </a:path>
            </a:pathLst>
          </a:cu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6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684E1-868F-4505-9744-7E5DE8571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donate?</a:t>
            </a:r>
          </a:p>
        </p:txBody>
      </p:sp>
    </p:spTree>
    <p:extLst>
      <p:ext uri="{BB962C8B-B14F-4D97-AF65-F5344CB8AC3E}">
        <p14:creationId xmlns:p14="http://schemas.microsoft.com/office/powerpoint/2010/main" val="123641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CC94-431C-43F7-A4D1-5592A11B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39" y="274320"/>
            <a:ext cx="3200400" cy="1737360"/>
          </a:xfrm>
        </p:spPr>
        <p:txBody>
          <a:bodyPr>
            <a:normAutofit/>
          </a:bodyPr>
          <a:lstStyle/>
          <a:p>
            <a:r>
              <a:rPr lang="en-US" sz="5000" dirty="0"/>
              <a:t>T-shirt Yarn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9614F0-E9DB-463E-A217-CCC17E7DF827}"/>
              </a:ext>
            </a:extLst>
          </p:cNvPr>
          <p:cNvSpPr txBox="1">
            <a:spLocks/>
          </p:cNvSpPr>
          <p:nvPr/>
        </p:nvSpPr>
        <p:spPr>
          <a:xfrm>
            <a:off x="672646" y="4622027"/>
            <a:ext cx="7285383" cy="1209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600" dirty="0"/>
              <a:t>2) In the uncut section, use scissors to connect the cuts across, but offset by one (to make a spiral).  The first and last cuts will go off the edge of the shirt, in the direction of the spiral.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850317-07F9-4427-8A09-2A58680CE55C}"/>
              </a:ext>
            </a:extLst>
          </p:cNvPr>
          <p:cNvGrpSpPr/>
          <p:nvPr/>
        </p:nvGrpSpPr>
        <p:grpSpPr>
          <a:xfrm>
            <a:off x="8549639" y="2304554"/>
            <a:ext cx="3200400" cy="2922104"/>
            <a:chOff x="619001" y="1751873"/>
            <a:chExt cx="4119439" cy="4093852"/>
          </a:xfrm>
        </p:grpSpPr>
        <p:pic>
          <p:nvPicPr>
            <p:cNvPr id="5122" name="Picture 2" descr="How to make yarn from Old T-shirts - 2 super easy ways - Sew Guide">
              <a:extLst>
                <a:ext uri="{FF2B5EF4-FFF2-40B4-BE49-F238E27FC236}">
                  <a16:creationId xmlns:a16="http://schemas.microsoft.com/office/drawing/2014/main" id="{FB47FD80-6123-46B3-AECA-919643CC8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01" y="1751873"/>
              <a:ext cx="4119439" cy="4093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0EAE08-43FB-4883-AD23-C9B89A46FB8A}"/>
                </a:ext>
              </a:extLst>
            </p:cNvPr>
            <p:cNvGrpSpPr/>
            <p:nvPr/>
          </p:nvGrpSpPr>
          <p:grpSpPr>
            <a:xfrm>
              <a:off x="1832403" y="3617843"/>
              <a:ext cx="1893260" cy="1371600"/>
              <a:chOff x="1832403" y="3617843"/>
              <a:chExt cx="1893260" cy="13716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40D177BD-DFBD-4D32-959E-3A1AE50077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36178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4F0D030-CB09-45EE-B235-5CF20AE675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4205" y="377892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D78A5B1-5B64-484C-A932-6ACCE3E994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3942521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C7E0577-B1AD-4EC7-8316-E9FC96C9EE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11480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88B276B-9E82-40F1-BBEA-248CA8EA82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30033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770843D-45F8-4A5F-8A08-7EF3368B80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499112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9B96B9C-2631-40D5-AC1A-8958381DE7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6846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236B9F6-9132-44C9-8546-D921197136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846321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A5AC2C7-C004-4E77-8582-09642CB71A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9894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C73B3A20-7774-4D19-B191-FBC46BBB7A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7" t="21709" r="16364"/>
          <a:stretch/>
        </p:blipFill>
        <p:spPr>
          <a:xfrm>
            <a:off x="2133600" y="455896"/>
            <a:ext cx="4696691" cy="3942006"/>
          </a:xfrm>
          <a:prstGeom prst="rect">
            <a:avLst/>
          </a:pr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56D25B2-16D0-4D4B-8B76-43C87D3327B2}"/>
              </a:ext>
            </a:extLst>
          </p:cNvPr>
          <p:cNvSpPr/>
          <p:nvPr/>
        </p:nvSpPr>
        <p:spPr>
          <a:xfrm>
            <a:off x="2867891" y="1468582"/>
            <a:ext cx="166254" cy="1302402"/>
          </a:xfrm>
          <a:custGeom>
            <a:avLst/>
            <a:gdLst>
              <a:gd name="connsiteX0" fmla="*/ 0 w 166254"/>
              <a:gd name="connsiteY0" fmla="*/ 0 h 1302402"/>
              <a:gd name="connsiteX1" fmla="*/ 13854 w 166254"/>
              <a:gd name="connsiteY1" fmla="*/ 69273 h 1302402"/>
              <a:gd name="connsiteX2" fmla="*/ 27709 w 166254"/>
              <a:gd name="connsiteY2" fmla="*/ 152400 h 1302402"/>
              <a:gd name="connsiteX3" fmla="*/ 41564 w 166254"/>
              <a:gd name="connsiteY3" fmla="*/ 193963 h 1302402"/>
              <a:gd name="connsiteX4" fmla="*/ 55418 w 166254"/>
              <a:gd name="connsiteY4" fmla="*/ 304800 h 1302402"/>
              <a:gd name="connsiteX5" fmla="*/ 69273 w 166254"/>
              <a:gd name="connsiteY5" fmla="*/ 387927 h 1302402"/>
              <a:gd name="connsiteX6" fmla="*/ 83127 w 166254"/>
              <a:gd name="connsiteY6" fmla="*/ 512618 h 1302402"/>
              <a:gd name="connsiteX7" fmla="*/ 110836 w 166254"/>
              <a:gd name="connsiteY7" fmla="*/ 665018 h 1302402"/>
              <a:gd name="connsiteX8" fmla="*/ 124691 w 166254"/>
              <a:gd name="connsiteY8" fmla="*/ 858982 h 1302402"/>
              <a:gd name="connsiteX9" fmla="*/ 138545 w 166254"/>
              <a:gd name="connsiteY9" fmla="*/ 1246909 h 1302402"/>
              <a:gd name="connsiteX10" fmla="*/ 166254 w 166254"/>
              <a:gd name="connsiteY10" fmla="*/ 1302327 h 130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254" h="1302402">
                <a:moveTo>
                  <a:pt x="0" y="0"/>
                </a:moveTo>
                <a:cubicBezTo>
                  <a:pt x="4618" y="23091"/>
                  <a:pt x="9642" y="46105"/>
                  <a:pt x="13854" y="69273"/>
                </a:cubicBezTo>
                <a:cubicBezTo>
                  <a:pt x="18879" y="96911"/>
                  <a:pt x="21615" y="124978"/>
                  <a:pt x="27709" y="152400"/>
                </a:cubicBezTo>
                <a:cubicBezTo>
                  <a:pt x="30877" y="166656"/>
                  <a:pt x="36946" y="180109"/>
                  <a:pt x="41564" y="193963"/>
                </a:cubicBezTo>
                <a:cubicBezTo>
                  <a:pt x="46182" y="230909"/>
                  <a:pt x="50152" y="267941"/>
                  <a:pt x="55418" y="304800"/>
                </a:cubicBezTo>
                <a:cubicBezTo>
                  <a:pt x="59391" y="332609"/>
                  <a:pt x="65560" y="360082"/>
                  <a:pt x="69273" y="387927"/>
                </a:cubicBezTo>
                <a:cubicBezTo>
                  <a:pt x="74800" y="429380"/>
                  <a:pt x="77600" y="471165"/>
                  <a:pt x="83127" y="512618"/>
                </a:cubicBezTo>
                <a:cubicBezTo>
                  <a:pt x="90215" y="565779"/>
                  <a:pt x="100391" y="612791"/>
                  <a:pt x="110836" y="665018"/>
                </a:cubicBezTo>
                <a:cubicBezTo>
                  <a:pt x="115454" y="729673"/>
                  <a:pt x="121608" y="794236"/>
                  <a:pt x="124691" y="858982"/>
                </a:cubicBezTo>
                <a:cubicBezTo>
                  <a:pt x="130846" y="988227"/>
                  <a:pt x="130474" y="1117770"/>
                  <a:pt x="138545" y="1246909"/>
                </a:cubicBezTo>
                <a:cubicBezTo>
                  <a:pt x="142289" y="1306807"/>
                  <a:pt x="136083" y="1302327"/>
                  <a:pt x="166254" y="1302327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7B024AD-9531-4697-BFC4-B0C088BF9F38}"/>
              </a:ext>
            </a:extLst>
          </p:cNvPr>
          <p:cNvSpPr/>
          <p:nvPr/>
        </p:nvSpPr>
        <p:spPr>
          <a:xfrm>
            <a:off x="3297382" y="1066800"/>
            <a:ext cx="181926" cy="1717964"/>
          </a:xfrm>
          <a:custGeom>
            <a:avLst/>
            <a:gdLst>
              <a:gd name="connsiteX0" fmla="*/ 0 w 181926"/>
              <a:gd name="connsiteY0" fmla="*/ 0 h 1717964"/>
              <a:gd name="connsiteX1" fmla="*/ 41563 w 181926"/>
              <a:gd name="connsiteY1" fmla="*/ 387927 h 1717964"/>
              <a:gd name="connsiteX2" fmla="*/ 69273 w 181926"/>
              <a:gd name="connsiteY2" fmla="*/ 512618 h 1717964"/>
              <a:gd name="connsiteX3" fmla="*/ 96982 w 181926"/>
              <a:gd name="connsiteY3" fmla="*/ 734291 h 1717964"/>
              <a:gd name="connsiteX4" fmla="*/ 110836 w 181926"/>
              <a:gd name="connsiteY4" fmla="*/ 858982 h 1717964"/>
              <a:gd name="connsiteX5" fmla="*/ 124691 w 181926"/>
              <a:gd name="connsiteY5" fmla="*/ 914400 h 1717964"/>
              <a:gd name="connsiteX6" fmla="*/ 152400 w 181926"/>
              <a:gd name="connsiteY6" fmla="*/ 1136073 h 1717964"/>
              <a:gd name="connsiteX7" fmla="*/ 166254 w 181926"/>
              <a:gd name="connsiteY7" fmla="*/ 1233055 h 1717964"/>
              <a:gd name="connsiteX8" fmla="*/ 180109 w 181926"/>
              <a:gd name="connsiteY8" fmla="*/ 1288473 h 1717964"/>
              <a:gd name="connsiteX9" fmla="*/ 180109 w 181926"/>
              <a:gd name="connsiteY9" fmla="*/ 1717964 h 171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926" h="1717964">
                <a:moveTo>
                  <a:pt x="0" y="0"/>
                </a:moveTo>
                <a:cubicBezTo>
                  <a:pt x="7528" y="105393"/>
                  <a:pt x="15750" y="284677"/>
                  <a:pt x="41563" y="387927"/>
                </a:cubicBezTo>
                <a:cubicBezTo>
                  <a:pt x="51647" y="428263"/>
                  <a:pt x="63410" y="471578"/>
                  <a:pt x="69273" y="512618"/>
                </a:cubicBezTo>
                <a:cubicBezTo>
                  <a:pt x="79804" y="586336"/>
                  <a:pt x="88759" y="660280"/>
                  <a:pt x="96982" y="734291"/>
                </a:cubicBezTo>
                <a:cubicBezTo>
                  <a:pt x="101600" y="775855"/>
                  <a:pt x="104477" y="817649"/>
                  <a:pt x="110836" y="858982"/>
                </a:cubicBezTo>
                <a:cubicBezTo>
                  <a:pt x="113731" y="877802"/>
                  <a:pt x="121285" y="895666"/>
                  <a:pt x="124691" y="914400"/>
                </a:cubicBezTo>
                <a:cubicBezTo>
                  <a:pt x="138048" y="987865"/>
                  <a:pt x="143148" y="1062059"/>
                  <a:pt x="152400" y="1136073"/>
                </a:cubicBezTo>
                <a:cubicBezTo>
                  <a:pt x="156450" y="1168476"/>
                  <a:pt x="160412" y="1200926"/>
                  <a:pt x="166254" y="1233055"/>
                </a:cubicBezTo>
                <a:cubicBezTo>
                  <a:pt x="169660" y="1251789"/>
                  <a:pt x="179565" y="1269440"/>
                  <a:pt x="180109" y="1288473"/>
                </a:cubicBezTo>
                <a:cubicBezTo>
                  <a:pt x="184198" y="1431578"/>
                  <a:pt x="180109" y="1574800"/>
                  <a:pt x="180109" y="1717964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76C0467-1E4B-4108-96CC-510138C20627}"/>
              </a:ext>
            </a:extLst>
          </p:cNvPr>
          <p:cNvSpPr/>
          <p:nvPr/>
        </p:nvSpPr>
        <p:spPr>
          <a:xfrm>
            <a:off x="3754582" y="1149927"/>
            <a:ext cx="124691" cy="1953491"/>
          </a:xfrm>
          <a:custGeom>
            <a:avLst/>
            <a:gdLst>
              <a:gd name="connsiteX0" fmla="*/ 0 w 124691"/>
              <a:gd name="connsiteY0" fmla="*/ 0 h 1953491"/>
              <a:gd name="connsiteX1" fmla="*/ 27709 w 124691"/>
              <a:gd name="connsiteY1" fmla="*/ 207818 h 1953491"/>
              <a:gd name="connsiteX2" fmla="*/ 55418 w 124691"/>
              <a:gd name="connsiteY2" fmla="*/ 332509 h 1953491"/>
              <a:gd name="connsiteX3" fmla="*/ 83127 w 124691"/>
              <a:gd name="connsiteY3" fmla="*/ 568037 h 1953491"/>
              <a:gd name="connsiteX4" fmla="*/ 96982 w 124691"/>
              <a:gd name="connsiteY4" fmla="*/ 623455 h 1953491"/>
              <a:gd name="connsiteX5" fmla="*/ 124691 w 124691"/>
              <a:gd name="connsiteY5" fmla="*/ 762000 h 1953491"/>
              <a:gd name="connsiteX6" fmla="*/ 110836 w 124691"/>
              <a:gd name="connsiteY6" fmla="*/ 1440873 h 1953491"/>
              <a:gd name="connsiteX7" fmla="*/ 83127 w 124691"/>
              <a:gd name="connsiteY7" fmla="*/ 1676400 h 1953491"/>
              <a:gd name="connsiteX8" fmla="*/ 55418 w 124691"/>
              <a:gd name="connsiteY8" fmla="*/ 1856509 h 1953491"/>
              <a:gd name="connsiteX9" fmla="*/ 69273 w 124691"/>
              <a:gd name="connsiteY9" fmla="*/ 1953491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691" h="1953491">
                <a:moveTo>
                  <a:pt x="0" y="0"/>
                </a:moveTo>
                <a:cubicBezTo>
                  <a:pt x="10643" y="85150"/>
                  <a:pt x="14956" y="124926"/>
                  <a:pt x="27709" y="207818"/>
                </a:cubicBezTo>
                <a:cubicBezTo>
                  <a:pt x="41643" y="298389"/>
                  <a:pt x="33886" y="267915"/>
                  <a:pt x="55418" y="332509"/>
                </a:cubicBezTo>
                <a:cubicBezTo>
                  <a:pt x="62847" y="406798"/>
                  <a:pt x="69517" y="493182"/>
                  <a:pt x="83127" y="568037"/>
                </a:cubicBezTo>
                <a:cubicBezTo>
                  <a:pt x="86533" y="586771"/>
                  <a:pt x="92992" y="604836"/>
                  <a:pt x="96982" y="623455"/>
                </a:cubicBezTo>
                <a:cubicBezTo>
                  <a:pt x="106850" y="669506"/>
                  <a:pt x="115455" y="715818"/>
                  <a:pt x="124691" y="762000"/>
                </a:cubicBezTo>
                <a:cubicBezTo>
                  <a:pt x="120073" y="988291"/>
                  <a:pt x="118504" y="1214665"/>
                  <a:pt x="110836" y="1440873"/>
                </a:cubicBezTo>
                <a:cubicBezTo>
                  <a:pt x="107541" y="1538081"/>
                  <a:pt x="93830" y="1585420"/>
                  <a:pt x="83127" y="1676400"/>
                </a:cubicBezTo>
                <a:cubicBezTo>
                  <a:pt x="63644" y="1842003"/>
                  <a:pt x="85264" y="1766974"/>
                  <a:pt x="55418" y="1856509"/>
                </a:cubicBezTo>
                <a:cubicBezTo>
                  <a:pt x="71084" y="1934839"/>
                  <a:pt x="69273" y="1902234"/>
                  <a:pt x="69273" y="1953491"/>
                </a:cubicBezTo>
              </a:path>
            </a:pathLst>
          </a:cu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7416A98-9160-49A6-9DCA-88374BC8F377}"/>
              </a:ext>
            </a:extLst>
          </p:cNvPr>
          <p:cNvSpPr/>
          <p:nvPr/>
        </p:nvSpPr>
        <p:spPr>
          <a:xfrm>
            <a:off x="4184073" y="1163782"/>
            <a:ext cx="96982" cy="1981200"/>
          </a:xfrm>
          <a:custGeom>
            <a:avLst/>
            <a:gdLst>
              <a:gd name="connsiteX0" fmla="*/ 0 w 96982"/>
              <a:gd name="connsiteY0" fmla="*/ 0 h 1981200"/>
              <a:gd name="connsiteX1" fmla="*/ 13854 w 96982"/>
              <a:gd name="connsiteY1" fmla="*/ 207818 h 1981200"/>
              <a:gd name="connsiteX2" fmla="*/ 27709 w 96982"/>
              <a:gd name="connsiteY2" fmla="*/ 665018 h 1981200"/>
              <a:gd name="connsiteX3" fmla="*/ 55418 w 96982"/>
              <a:gd name="connsiteY3" fmla="*/ 831273 h 1981200"/>
              <a:gd name="connsiteX4" fmla="*/ 69272 w 96982"/>
              <a:gd name="connsiteY4" fmla="*/ 928254 h 1981200"/>
              <a:gd name="connsiteX5" fmla="*/ 96982 w 96982"/>
              <a:gd name="connsiteY5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82" h="1981200">
                <a:moveTo>
                  <a:pt x="0" y="0"/>
                </a:moveTo>
                <a:cubicBezTo>
                  <a:pt x="4618" y="69273"/>
                  <a:pt x="10964" y="138452"/>
                  <a:pt x="13854" y="207818"/>
                </a:cubicBezTo>
                <a:cubicBezTo>
                  <a:pt x="20201" y="360156"/>
                  <a:pt x="20280" y="512729"/>
                  <a:pt x="27709" y="665018"/>
                </a:cubicBezTo>
                <a:cubicBezTo>
                  <a:pt x="34887" y="812169"/>
                  <a:pt x="37155" y="730824"/>
                  <a:pt x="55418" y="831273"/>
                </a:cubicBezTo>
                <a:cubicBezTo>
                  <a:pt x="61260" y="863401"/>
                  <a:pt x="64654" y="895927"/>
                  <a:pt x="69272" y="928254"/>
                </a:cubicBezTo>
                <a:cubicBezTo>
                  <a:pt x="83327" y="1954239"/>
                  <a:pt x="-23494" y="1619780"/>
                  <a:pt x="96982" y="198120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95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CC94-431C-43F7-A4D1-5592A11B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39" y="274320"/>
            <a:ext cx="3200400" cy="1737360"/>
          </a:xfrm>
        </p:spPr>
        <p:txBody>
          <a:bodyPr>
            <a:normAutofit/>
          </a:bodyPr>
          <a:lstStyle/>
          <a:p>
            <a:r>
              <a:rPr lang="en-US" sz="5000" dirty="0"/>
              <a:t>T-shirt Yarn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9614F0-E9DB-463E-A217-CCC17E7DF827}"/>
              </a:ext>
            </a:extLst>
          </p:cNvPr>
          <p:cNvSpPr txBox="1">
            <a:spLocks/>
          </p:cNvSpPr>
          <p:nvPr/>
        </p:nvSpPr>
        <p:spPr>
          <a:xfrm>
            <a:off x="672646" y="4622027"/>
            <a:ext cx="7285383" cy="1209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600" dirty="0"/>
              <a:t>2) In the uncut section, use scissors to connect the cuts across, but offset by one (to make a spiral).  The first and last cuts will go off the edge of the shirt, in the direction of the spiral.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850317-07F9-4427-8A09-2A58680CE55C}"/>
              </a:ext>
            </a:extLst>
          </p:cNvPr>
          <p:cNvGrpSpPr/>
          <p:nvPr/>
        </p:nvGrpSpPr>
        <p:grpSpPr>
          <a:xfrm>
            <a:off x="8549639" y="2304554"/>
            <a:ext cx="3200400" cy="2922104"/>
            <a:chOff x="619001" y="1751873"/>
            <a:chExt cx="4119439" cy="4093852"/>
          </a:xfrm>
        </p:grpSpPr>
        <p:pic>
          <p:nvPicPr>
            <p:cNvPr id="5122" name="Picture 2" descr="How to make yarn from Old T-shirts - 2 super easy ways - Sew Guide">
              <a:extLst>
                <a:ext uri="{FF2B5EF4-FFF2-40B4-BE49-F238E27FC236}">
                  <a16:creationId xmlns:a16="http://schemas.microsoft.com/office/drawing/2014/main" id="{FB47FD80-6123-46B3-AECA-919643CC8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01" y="1751873"/>
              <a:ext cx="4119439" cy="4093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0EAE08-43FB-4883-AD23-C9B89A46FB8A}"/>
                </a:ext>
              </a:extLst>
            </p:cNvPr>
            <p:cNvGrpSpPr/>
            <p:nvPr/>
          </p:nvGrpSpPr>
          <p:grpSpPr>
            <a:xfrm>
              <a:off x="1832403" y="3617843"/>
              <a:ext cx="1893260" cy="1371600"/>
              <a:chOff x="1832403" y="3617843"/>
              <a:chExt cx="1893260" cy="13716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40D177BD-DFBD-4D32-959E-3A1AE50077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36178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4F0D030-CB09-45EE-B235-5CF20AE675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4205" y="377892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D78A5B1-5B64-484C-A932-6ACCE3E994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3942521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C7E0577-B1AD-4EC7-8316-E9FC96C9EE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11480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88B276B-9E82-40F1-BBEA-248CA8EA82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30033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770843D-45F8-4A5F-8A08-7EF3368B80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499112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9B96B9C-2631-40D5-AC1A-8958381DE7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6846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236B9F6-9132-44C9-8546-D921197136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846321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A5AC2C7-C004-4E77-8582-09642CB71A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9894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C73B3A20-7774-4D19-B191-FBC46BBB7A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7" t="21709" r="16364"/>
          <a:stretch/>
        </p:blipFill>
        <p:spPr>
          <a:xfrm>
            <a:off x="2133600" y="455896"/>
            <a:ext cx="4696691" cy="3942006"/>
          </a:xfrm>
          <a:prstGeom prst="rect">
            <a:avLst/>
          </a:pr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56D25B2-16D0-4D4B-8B76-43C87D3327B2}"/>
              </a:ext>
            </a:extLst>
          </p:cNvPr>
          <p:cNvSpPr/>
          <p:nvPr/>
        </p:nvSpPr>
        <p:spPr>
          <a:xfrm>
            <a:off x="2867891" y="1468582"/>
            <a:ext cx="166254" cy="1302402"/>
          </a:xfrm>
          <a:custGeom>
            <a:avLst/>
            <a:gdLst>
              <a:gd name="connsiteX0" fmla="*/ 0 w 166254"/>
              <a:gd name="connsiteY0" fmla="*/ 0 h 1302402"/>
              <a:gd name="connsiteX1" fmla="*/ 13854 w 166254"/>
              <a:gd name="connsiteY1" fmla="*/ 69273 h 1302402"/>
              <a:gd name="connsiteX2" fmla="*/ 27709 w 166254"/>
              <a:gd name="connsiteY2" fmla="*/ 152400 h 1302402"/>
              <a:gd name="connsiteX3" fmla="*/ 41564 w 166254"/>
              <a:gd name="connsiteY3" fmla="*/ 193963 h 1302402"/>
              <a:gd name="connsiteX4" fmla="*/ 55418 w 166254"/>
              <a:gd name="connsiteY4" fmla="*/ 304800 h 1302402"/>
              <a:gd name="connsiteX5" fmla="*/ 69273 w 166254"/>
              <a:gd name="connsiteY5" fmla="*/ 387927 h 1302402"/>
              <a:gd name="connsiteX6" fmla="*/ 83127 w 166254"/>
              <a:gd name="connsiteY6" fmla="*/ 512618 h 1302402"/>
              <a:gd name="connsiteX7" fmla="*/ 110836 w 166254"/>
              <a:gd name="connsiteY7" fmla="*/ 665018 h 1302402"/>
              <a:gd name="connsiteX8" fmla="*/ 124691 w 166254"/>
              <a:gd name="connsiteY8" fmla="*/ 858982 h 1302402"/>
              <a:gd name="connsiteX9" fmla="*/ 138545 w 166254"/>
              <a:gd name="connsiteY9" fmla="*/ 1246909 h 1302402"/>
              <a:gd name="connsiteX10" fmla="*/ 166254 w 166254"/>
              <a:gd name="connsiteY10" fmla="*/ 1302327 h 130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254" h="1302402">
                <a:moveTo>
                  <a:pt x="0" y="0"/>
                </a:moveTo>
                <a:cubicBezTo>
                  <a:pt x="4618" y="23091"/>
                  <a:pt x="9642" y="46105"/>
                  <a:pt x="13854" y="69273"/>
                </a:cubicBezTo>
                <a:cubicBezTo>
                  <a:pt x="18879" y="96911"/>
                  <a:pt x="21615" y="124978"/>
                  <a:pt x="27709" y="152400"/>
                </a:cubicBezTo>
                <a:cubicBezTo>
                  <a:pt x="30877" y="166656"/>
                  <a:pt x="36946" y="180109"/>
                  <a:pt x="41564" y="193963"/>
                </a:cubicBezTo>
                <a:cubicBezTo>
                  <a:pt x="46182" y="230909"/>
                  <a:pt x="50152" y="267941"/>
                  <a:pt x="55418" y="304800"/>
                </a:cubicBezTo>
                <a:cubicBezTo>
                  <a:pt x="59391" y="332609"/>
                  <a:pt x="65560" y="360082"/>
                  <a:pt x="69273" y="387927"/>
                </a:cubicBezTo>
                <a:cubicBezTo>
                  <a:pt x="74800" y="429380"/>
                  <a:pt x="77600" y="471165"/>
                  <a:pt x="83127" y="512618"/>
                </a:cubicBezTo>
                <a:cubicBezTo>
                  <a:pt x="90215" y="565779"/>
                  <a:pt x="100391" y="612791"/>
                  <a:pt x="110836" y="665018"/>
                </a:cubicBezTo>
                <a:cubicBezTo>
                  <a:pt x="115454" y="729673"/>
                  <a:pt x="121608" y="794236"/>
                  <a:pt x="124691" y="858982"/>
                </a:cubicBezTo>
                <a:cubicBezTo>
                  <a:pt x="130846" y="988227"/>
                  <a:pt x="130474" y="1117770"/>
                  <a:pt x="138545" y="1246909"/>
                </a:cubicBezTo>
                <a:cubicBezTo>
                  <a:pt x="142289" y="1306807"/>
                  <a:pt x="136083" y="1302327"/>
                  <a:pt x="166254" y="1302327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7B024AD-9531-4697-BFC4-B0C088BF9F38}"/>
              </a:ext>
            </a:extLst>
          </p:cNvPr>
          <p:cNvSpPr/>
          <p:nvPr/>
        </p:nvSpPr>
        <p:spPr>
          <a:xfrm>
            <a:off x="3297382" y="1066800"/>
            <a:ext cx="181926" cy="1717964"/>
          </a:xfrm>
          <a:custGeom>
            <a:avLst/>
            <a:gdLst>
              <a:gd name="connsiteX0" fmla="*/ 0 w 181926"/>
              <a:gd name="connsiteY0" fmla="*/ 0 h 1717964"/>
              <a:gd name="connsiteX1" fmla="*/ 41563 w 181926"/>
              <a:gd name="connsiteY1" fmla="*/ 387927 h 1717964"/>
              <a:gd name="connsiteX2" fmla="*/ 69273 w 181926"/>
              <a:gd name="connsiteY2" fmla="*/ 512618 h 1717964"/>
              <a:gd name="connsiteX3" fmla="*/ 96982 w 181926"/>
              <a:gd name="connsiteY3" fmla="*/ 734291 h 1717964"/>
              <a:gd name="connsiteX4" fmla="*/ 110836 w 181926"/>
              <a:gd name="connsiteY4" fmla="*/ 858982 h 1717964"/>
              <a:gd name="connsiteX5" fmla="*/ 124691 w 181926"/>
              <a:gd name="connsiteY5" fmla="*/ 914400 h 1717964"/>
              <a:gd name="connsiteX6" fmla="*/ 152400 w 181926"/>
              <a:gd name="connsiteY6" fmla="*/ 1136073 h 1717964"/>
              <a:gd name="connsiteX7" fmla="*/ 166254 w 181926"/>
              <a:gd name="connsiteY7" fmla="*/ 1233055 h 1717964"/>
              <a:gd name="connsiteX8" fmla="*/ 180109 w 181926"/>
              <a:gd name="connsiteY8" fmla="*/ 1288473 h 1717964"/>
              <a:gd name="connsiteX9" fmla="*/ 180109 w 181926"/>
              <a:gd name="connsiteY9" fmla="*/ 1717964 h 171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926" h="1717964">
                <a:moveTo>
                  <a:pt x="0" y="0"/>
                </a:moveTo>
                <a:cubicBezTo>
                  <a:pt x="7528" y="105393"/>
                  <a:pt x="15750" y="284677"/>
                  <a:pt x="41563" y="387927"/>
                </a:cubicBezTo>
                <a:cubicBezTo>
                  <a:pt x="51647" y="428263"/>
                  <a:pt x="63410" y="471578"/>
                  <a:pt x="69273" y="512618"/>
                </a:cubicBezTo>
                <a:cubicBezTo>
                  <a:pt x="79804" y="586336"/>
                  <a:pt x="88759" y="660280"/>
                  <a:pt x="96982" y="734291"/>
                </a:cubicBezTo>
                <a:cubicBezTo>
                  <a:pt x="101600" y="775855"/>
                  <a:pt x="104477" y="817649"/>
                  <a:pt x="110836" y="858982"/>
                </a:cubicBezTo>
                <a:cubicBezTo>
                  <a:pt x="113731" y="877802"/>
                  <a:pt x="121285" y="895666"/>
                  <a:pt x="124691" y="914400"/>
                </a:cubicBezTo>
                <a:cubicBezTo>
                  <a:pt x="138048" y="987865"/>
                  <a:pt x="143148" y="1062059"/>
                  <a:pt x="152400" y="1136073"/>
                </a:cubicBezTo>
                <a:cubicBezTo>
                  <a:pt x="156450" y="1168476"/>
                  <a:pt x="160412" y="1200926"/>
                  <a:pt x="166254" y="1233055"/>
                </a:cubicBezTo>
                <a:cubicBezTo>
                  <a:pt x="169660" y="1251789"/>
                  <a:pt x="179565" y="1269440"/>
                  <a:pt x="180109" y="1288473"/>
                </a:cubicBezTo>
                <a:cubicBezTo>
                  <a:pt x="184198" y="1431578"/>
                  <a:pt x="180109" y="1574800"/>
                  <a:pt x="180109" y="1717964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76C0467-1E4B-4108-96CC-510138C20627}"/>
              </a:ext>
            </a:extLst>
          </p:cNvPr>
          <p:cNvSpPr/>
          <p:nvPr/>
        </p:nvSpPr>
        <p:spPr>
          <a:xfrm>
            <a:off x="3754582" y="1149927"/>
            <a:ext cx="124691" cy="1953491"/>
          </a:xfrm>
          <a:custGeom>
            <a:avLst/>
            <a:gdLst>
              <a:gd name="connsiteX0" fmla="*/ 0 w 124691"/>
              <a:gd name="connsiteY0" fmla="*/ 0 h 1953491"/>
              <a:gd name="connsiteX1" fmla="*/ 27709 w 124691"/>
              <a:gd name="connsiteY1" fmla="*/ 207818 h 1953491"/>
              <a:gd name="connsiteX2" fmla="*/ 55418 w 124691"/>
              <a:gd name="connsiteY2" fmla="*/ 332509 h 1953491"/>
              <a:gd name="connsiteX3" fmla="*/ 83127 w 124691"/>
              <a:gd name="connsiteY3" fmla="*/ 568037 h 1953491"/>
              <a:gd name="connsiteX4" fmla="*/ 96982 w 124691"/>
              <a:gd name="connsiteY4" fmla="*/ 623455 h 1953491"/>
              <a:gd name="connsiteX5" fmla="*/ 124691 w 124691"/>
              <a:gd name="connsiteY5" fmla="*/ 762000 h 1953491"/>
              <a:gd name="connsiteX6" fmla="*/ 110836 w 124691"/>
              <a:gd name="connsiteY6" fmla="*/ 1440873 h 1953491"/>
              <a:gd name="connsiteX7" fmla="*/ 83127 w 124691"/>
              <a:gd name="connsiteY7" fmla="*/ 1676400 h 1953491"/>
              <a:gd name="connsiteX8" fmla="*/ 55418 w 124691"/>
              <a:gd name="connsiteY8" fmla="*/ 1856509 h 1953491"/>
              <a:gd name="connsiteX9" fmla="*/ 69273 w 124691"/>
              <a:gd name="connsiteY9" fmla="*/ 1953491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691" h="1953491">
                <a:moveTo>
                  <a:pt x="0" y="0"/>
                </a:moveTo>
                <a:cubicBezTo>
                  <a:pt x="10643" y="85150"/>
                  <a:pt x="14956" y="124926"/>
                  <a:pt x="27709" y="207818"/>
                </a:cubicBezTo>
                <a:cubicBezTo>
                  <a:pt x="41643" y="298389"/>
                  <a:pt x="33886" y="267915"/>
                  <a:pt x="55418" y="332509"/>
                </a:cubicBezTo>
                <a:cubicBezTo>
                  <a:pt x="62847" y="406798"/>
                  <a:pt x="69517" y="493182"/>
                  <a:pt x="83127" y="568037"/>
                </a:cubicBezTo>
                <a:cubicBezTo>
                  <a:pt x="86533" y="586771"/>
                  <a:pt x="92992" y="604836"/>
                  <a:pt x="96982" y="623455"/>
                </a:cubicBezTo>
                <a:cubicBezTo>
                  <a:pt x="106850" y="669506"/>
                  <a:pt x="115455" y="715818"/>
                  <a:pt x="124691" y="762000"/>
                </a:cubicBezTo>
                <a:cubicBezTo>
                  <a:pt x="120073" y="988291"/>
                  <a:pt x="118504" y="1214665"/>
                  <a:pt x="110836" y="1440873"/>
                </a:cubicBezTo>
                <a:cubicBezTo>
                  <a:pt x="107541" y="1538081"/>
                  <a:pt x="93830" y="1585420"/>
                  <a:pt x="83127" y="1676400"/>
                </a:cubicBezTo>
                <a:cubicBezTo>
                  <a:pt x="63644" y="1842003"/>
                  <a:pt x="85264" y="1766974"/>
                  <a:pt x="55418" y="1856509"/>
                </a:cubicBezTo>
                <a:cubicBezTo>
                  <a:pt x="71084" y="1934839"/>
                  <a:pt x="69273" y="1902234"/>
                  <a:pt x="69273" y="1953491"/>
                </a:cubicBezTo>
              </a:path>
            </a:pathLst>
          </a:cu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7416A98-9160-49A6-9DCA-88374BC8F377}"/>
              </a:ext>
            </a:extLst>
          </p:cNvPr>
          <p:cNvSpPr/>
          <p:nvPr/>
        </p:nvSpPr>
        <p:spPr>
          <a:xfrm>
            <a:off x="4184073" y="1163782"/>
            <a:ext cx="96982" cy="1981200"/>
          </a:xfrm>
          <a:custGeom>
            <a:avLst/>
            <a:gdLst>
              <a:gd name="connsiteX0" fmla="*/ 0 w 96982"/>
              <a:gd name="connsiteY0" fmla="*/ 0 h 1981200"/>
              <a:gd name="connsiteX1" fmla="*/ 13854 w 96982"/>
              <a:gd name="connsiteY1" fmla="*/ 207818 h 1981200"/>
              <a:gd name="connsiteX2" fmla="*/ 27709 w 96982"/>
              <a:gd name="connsiteY2" fmla="*/ 665018 h 1981200"/>
              <a:gd name="connsiteX3" fmla="*/ 55418 w 96982"/>
              <a:gd name="connsiteY3" fmla="*/ 831273 h 1981200"/>
              <a:gd name="connsiteX4" fmla="*/ 69272 w 96982"/>
              <a:gd name="connsiteY4" fmla="*/ 928254 h 1981200"/>
              <a:gd name="connsiteX5" fmla="*/ 96982 w 96982"/>
              <a:gd name="connsiteY5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82" h="1981200">
                <a:moveTo>
                  <a:pt x="0" y="0"/>
                </a:moveTo>
                <a:cubicBezTo>
                  <a:pt x="4618" y="69273"/>
                  <a:pt x="10964" y="138452"/>
                  <a:pt x="13854" y="207818"/>
                </a:cubicBezTo>
                <a:cubicBezTo>
                  <a:pt x="20201" y="360156"/>
                  <a:pt x="20280" y="512729"/>
                  <a:pt x="27709" y="665018"/>
                </a:cubicBezTo>
                <a:cubicBezTo>
                  <a:pt x="34887" y="812169"/>
                  <a:pt x="37155" y="730824"/>
                  <a:pt x="55418" y="831273"/>
                </a:cubicBezTo>
                <a:cubicBezTo>
                  <a:pt x="61260" y="863401"/>
                  <a:pt x="64654" y="895927"/>
                  <a:pt x="69272" y="928254"/>
                </a:cubicBezTo>
                <a:cubicBezTo>
                  <a:pt x="83327" y="1954239"/>
                  <a:pt x="-23494" y="1619780"/>
                  <a:pt x="96982" y="198120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900EBB8-658D-479F-8C97-973C8720E593}"/>
              </a:ext>
            </a:extLst>
          </p:cNvPr>
          <p:cNvSpPr/>
          <p:nvPr/>
        </p:nvSpPr>
        <p:spPr>
          <a:xfrm>
            <a:off x="4585855" y="1246909"/>
            <a:ext cx="153937" cy="1953491"/>
          </a:xfrm>
          <a:custGeom>
            <a:avLst/>
            <a:gdLst>
              <a:gd name="connsiteX0" fmla="*/ 0 w 153937"/>
              <a:gd name="connsiteY0" fmla="*/ 0 h 1953491"/>
              <a:gd name="connsiteX1" fmla="*/ 13854 w 153937"/>
              <a:gd name="connsiteY1" fmla="*/ 858982 h 1953491"/>
              <a:gd name="connsiteX2" fmla="*/ 27709 w 153937"/>
              <a:gd name="connsiteY2" fmla="*/ 914400 h 1953491"/>
              <a:gd name="connsiteX3" fmla="*/ 55418 w 153937"/>
              <a:gd name="connsiteY3" fmla="*/ 1080655 h 1953491"/>
              <a:gd name="connsiteX4" fmla="*/ 69272 w 153937"/>
              <a:gd name="connsiteY4" fmla="*/ 1205346 h 1953491"/>
              <a:gd name="connsiteX5" fmla="*/ 83127 w 153937"/>
              <a:gd name="connsiteY5" fmla="*/ 1288473 h 1953491"/>
              <a:gd name="connsiteX6" fmla="*/ 96981 w 153937"/>
              <a:gd name="connsiteY6" fmla="*/ 1440873 h 1953491"/>
              <a:gd name="connsiteX7" fmla="*/ 110836 w 153937"/>
              <a:gd name="connsiteY7" fmla="*/ 1496291 h 1953491"/>
              <a:gd name="connsiteX8" fmla="*/ 124690 w 153937"/>
              <a:gd name="connsiteY8" fmla="*/ 1593273 h 1953491"/>
              <a:gd name="connsiteX9" fmla="*/ 138545 w 153937"/>
              <a:gd name="connsiteY9" fmla="*/ 1676400 h 1953491"/>
              <a:gd name="connsiteX10" fmla="*/ 152400 w 153937"/>
              <a:gd name="connsiteY10" fmla="*/ 1745673 h 1953491"/>
              <a:gd name="connsiteX11" fmla="*/ 152400 w 153937"/>
              <a:gd name="connsiteY11" fmla="*/ 1953491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937" h="1953491">
                <a:moveTo>
                  <a:pt x="0" y="0"/>
                </a:moveTo>
                <a:cubicBezTo>
                  <a:pt x="4618" y="286327"/>
                  <a:pt x="5180" y="572749"/>
                  <a:pt x="13854" y="858982"/>
                </a:cubicBezTo>
                <a:cubicBezTo>
                  <a:pt x="14431" y="878014"/>
                  <a:pt x="24579" y="895618"/>
                  <a:pt x="27709" y="914400"/>
                </a:cubicBezTo>
                <a:cubicBezTo>
                  <a:pt x="60142" y="1108999"/>
                  <a:pt x="24239" y="955940"/>
                  <a:pt x="55418" y="1080655"/>
                </a:cubicBezTo>
                <a:cubicBezTo>
                  <a:pt x="60036" y="1122219"/>
                  <a:pt x="63745" y="1163893"/>
                  <a:pt x="69272" y="1205346"/>
                </a:cubicBezTo>
                <a:cubicBezTo>
                  <a:pt x="72985" y="1233191"/>
                  <a:pt x="79845" y="1260574"/>
                  <a:pt x="83127" y="1288473"/>
                </a:cubicBezTo>
                <a:cubicBezTo>
                  <a:pt x="89087" y="1339133"/>
                  <a:pt x="90239" y="1390311"/>
                  <a:pt x="96981" y="1440873"/>
                </a:cubicBezTo>
                <a:cubicBezTo>
                  <a:pt x="99498" y="1459747"/>
                  <a:pt x="107430" y="1477557"/>
                  <a:pt x="110836" y="1496291"/>
                </a:cubicBezTo>
                <a:cubicBezTo>
                  <a:pt x="116678" y="1528420"/>
                  <a:pt x="119725" y="1560997"/>
                  <a:pt x="124690" y="1593273"/>
                </a:cubicBezTo>
                <a:cubicBezTo>
                  <a:pt x="128961" y="1621038"/>
                  <a:pt x="133520" y="1648762"/>
                  <a:pt x="138545" y="1676400"/>
                </a:cubicBezTo>
                <a:cubicBezTo>
                  <a:pt x="142758" y="1699568"/>
                  <a:pt x="151224" y="1722154"/>
                  <a:pt x="152400" y="1745673"/>
                </a:cubicBezTo>
                <a:cubicBezTo>
                  <a:pt x="155859" y="1814859"/>
                  <a:pt x="152400" y="1884218"/>
                  <a:pt x="152400" y="1953491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98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CC94-431C-43F7-A4D1-5592A11B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39" y="274320"/>
            <a:ext cx="3200400" cy="1737360"/>
          </a:xfrm>
        </p:spPr>
        <p:txBody>
          <a:bodyPr>
            <a:normAutofit/>
          </a:bodyPr>
          <a:lstStyle/>
          <a:p>
            <a:r>
              <a:rPr lang="en-US" sz="5000" dirty="0"/>
              <a:t>T-shirt Yarn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9614F0-E9DB-463E-A217-CCC17E7DF827}"/>
              </a:ext>
            </a:extLst>
          </p:cNvPr>
          <p:cNvSpPr txBox="1">
            <a:spLocks/>
          </p:cNvSpPr>
          <p:nvPr/>
        </p:nvSpPr>
        <p:spPr>
          <a:xfrm>
            <a:off x="672646" y="4622027"/>
            <a:ext cx="7285383" cy="1209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600" dirty="0"/>
              <a:t>2) In the uncut section, use scissors to connect the cuts across, but offset by one (to make a spiral).  The first and last cuts will go off the edge of the shirt, in the direction of the spiral.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850317-07F9-4427-8A09-2A58680CE55C}"/>
              </a:ext>
            </a:extLst>
          </p:cNvPr>
          <p:cNvGrpSpPr/>
          <p:nvPr/>
        </p:nvGrpSpPr>
        <p:grpSpPr>
          <a:xfrm>
            <a:off x="8549639" y="2304554"/>
            <a:ext cx="3200400" cy="2922104"/>
            <a:chOff x="619001" y="1751873"/>
            <a:chExt cx="4119439" cy="4093852"/>
          </a:xfrm>
        </p:grpSpPr>
        <p:pic>
          <p:nvPicPr>
            <p:cNvPr id="5122" name="Picture 2" descr="How to make yarn from Old T-shirts - 2 super easy ways - Sew Guide">
              <a:extLst>
                <a:ext uri="{FF2B5EF4-FFF2-40B4-BE49-F238E27FC236}">
                  <a16:creationId xmlns:a16="http://schemas.microsoft.com/office/drawing/2014/main" id="{FB47FD80-6123-46B3-AECA-919643CC8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01" y="1751873"/>
              <a:ext cx="4119439" cy="4093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0EAE08-43FB-4883-AD23-C9B89A46FB8A}"/>
                </a:ext>
              </a:extLst>
            </p:cNvPr>
            <p:cNvGrpSpPr/>
            <p:nvPr/>
          </p:nvGrpSpPr>
          <p:grpSpPr>
            <a:xfrm>
              <a:off x="1832403" y="3617843"/>
              <a:ext cx="1893260" cy="1371600"/>
              <a:chOff x="1832403" y="3617843"/>
              <a:chExt cx="1893260" cy="13716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40D177BD-DFBD-4D32-959E-3A1AE50077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36178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4F0D030-CB09-45EE-B235-5CF20AE675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4205" y="377892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D78A5B1-5B64-484C-A932-6ACCE3E994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3942521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C7E0577-B1AD-4EC7-8316-E9FC96C9EE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11480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88B276B-9E82-40F1-BBEA-248CA8EA82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30033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770843D-45F8-4A5F-8A08-7EF3368B80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499112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9B96B9C-2631-40D5-AC1A-8958381DE7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6846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236B9F6-9132-44C9-8546-D921197136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846321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A5AC2C7-C004-4E77-8582-09642CB71A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9894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C73B3A20-7774-4D19-B191-FBC46BBB7A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7" t="21709" r="16364"/>
          <a:stretch/>
        </p:blipFill>
        <p:spPr>
          <a:xfrm>
            <a:off x="2133600" y="455896"/>
            <a:ext cx="4696691" cy="3942006"/>
          </a:xfrm>
          <a:prstGeom prst="rect">
            <a:avLst/>
          </a:pr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56D25B2-16D0-4D4B-8B76-43C87D3327B2}"/>
              </a:ext>
            </a:extLst>
          </p:cNvPr>
          <p:cNvSpPr/>
          <p:nvPr/>
        </p:nvSpPr>
        <p:spPr>
          <a:xfrm>
            <a:off x="2867891" y="1468582"/>
            <a:ext cx="166254" cy="1302402"/>
          </a:xfrm>
          <a:custGeom>
            <a:avLst/>
            <a:gdLst>
              <a:gd name="connsiteX0" fmla="*/ 0 w 166254"/>
              <a:gd name="connsiteY0" fmla="*/ 0 h 1302402"/>
              <a:gd name="connsiteX1" fmla="*/ 13854 w 166254"/>
              <a:gd name="connsiteY1" fmla="*/ 69273 h 1302402"/>
              <a:gd name="connsiteX2" fmla="*/ 27709 w 166254"/>
              <a:gd name="connsiteY2" fmla="*/ 152400 h 1302402"/>
              <a:gd name="connsiteX3" fmla="*/ 41564 w 166254"/>
              <a:gd name="connsiteY3" fmla="*/ 193963 h 1302402"/>
              <a:gd name="connsiteX4" fmla="*/ 55418 w 166254"/>
              <a:gd name="connsiteY4" fmla="*/ 304800 h 1302402"/>
              <a:gd name="connsiteX5" fmla="*/ 69273 w 166254"/>
              <a:gd name="connsiteY5" fmla="*/ 387927 h 1302402"/>
              <a:gd name="connsiteX6" fmla="*/ 83127 w 166254"/>
              <a:gd name="connsiteY6" fmla="*/ 512618 h 1302402"/>
              <a:gd name="connsiteX7" fmla="*/ 110836 w 166254"/>
              <a:gd name="connsiteY7" fmla="*/ 665018 h 1302402"/>
              <a:gd name="connsiteX8" fmla="*/ 124691 w 166254"/>
              <a:gd name="connsiteY8" fmla="*/ 858982 h 1302402"/>
              <a:gd name="connsiteX9" fmla="*/ 138545 w 166254"/>
              <a:gd name="connsiteY9" fmla="*/ 1246909 h 1302402"/>
              <a:gd name="connsiteX10" fmla="*/ 166254 w 166254"/>
              <a:gd name="connsiteY10" fmla="*/ 1302327 h 130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254" h="1302402">
                <a:moveTo>
                  <a:pt x="0" y="0"/>
                </a:moveTo>
                <a:cubicBezTo>
                  <a:pt x="4618" y="23091"/>
                  <a:pt x="9642" y="46105"/>
                  <a:pt x="13854" y="69273"/>
                </a:cubicBezTo>
                <a:cubicBezTo>
                  <a:pt x="18879" y="96911"/>
                  <a:pt x="21615" y="124978"/>
                  <a:pt x="27709" y="152400"/>
                </a:cubicBezTo>
                <a:cubicBezTo>
                  <a:pt x="30877" y="166656"/>
                  <a:pt x="36946" y="180109"/>
                  <a:pt x="41564" y="193963"/>
                </a:cubicBezTo>
                <a:cubicBezTo>
                  <a:pt x="46182" y="230909"/>
                  <a:pt x="50152" y="267941"/>
                  <a:pt x="55418" y="304800"/>
                </a:cubicBezTo>
                <a:cubicBezTo>
                  <a:pt x="59391" y="332609"/>
                  <a:pt x="65560" y="360082"/>
                  <a:pt x="69273" y="387927"/>
                </a:cubicBezTo>
                <a:cubicBezTo>
                  <a:pt x="74800" y="429380"/>
                  <a:pt x="77600" y="471165"/>
                  <a:pt x="83127" y="512618"/>
                </a:cubicBezTo>
                <a:cubicBezTo>
                  <a:pt x="90215" y="565779"/>
                  <a:pt x="100391" y="612791"/>
                  <a:pt x="110836" y="665018"/>
                </a:cubicBezTo>
                <a:cubicBezTo>
                  <a:pt x="115454" y="729673"/>
                  <a:pt x="121608" y="794236"/>
                  <a:pt x="124691" y="858982"/>
                </a:cubicBezTo>
                <a:cubicBezTo>
                  <a:pt x="130846" y="988227"/>
                  <a:pt x="130474" y="1117770"/>
                  <a:pt x="138545" y="1246909"/>
                </a:cubicBezTo>
                <a:cubicBezTo>
                  <a:pt x="142289" y="1306807"/>
                  <a:pt x="136083" y="1302327"/>
                  <a:pt x="166254" y="1302327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7B024AD-9531-4697-BFC4-B0C088BF9F38}"/>
              </a:ext>
            </a:extLst>
          </p:cNvPr>
          <p:cNvSpPr/>
          <p:nvPr/>
        </p:nvSpPr>
        <p:spPr>
          <a:xfrm>
            <a:off x="3297382" y="1066800"/>
            <a:ext cx="181926" cy="1717964"/>
          </a:xfrm>
          <a:custGeom>
            <a:avLst/>
            <a:gdLst>
              <a:gd name="connsiteX0" fmla="*/ 0 w 181926"/>
              <a:gd name="connsiteY0" fmla="*/ 0 h 1717964"/>
              <a:gd name="connsiteX1" fmla="*/ 41563 w 181926"/>
              <a:gd name="connsiteY1" fmla="*/ 387927 h 1717964"/>
              <a:gd name="connsiteX2" fmla="*/ 69273 w 181926"/>
              <a:gd name="connsiteY2" fmla="*/ 512618 h 1717964"/>
              <a:gd name="connsiteX3" fmla="*/ 96982 w 181926"/>
              <a:gd name="connsiteY3" fmla="*/ 734291 h 1717964"/>
              <a:gd name="connsiteX4" fmla="*/ 110836 w 181926"/>
              <a:gd name="connsiteY4" fmla="*/ 858982 h 1717964"/>
              <a:gd name="connsiteX5" fmla="*/ 124691 w 181926"/>
              <a:gd name="connsiteY5" fmla="*/ 914400 h 1717964"/>
              <a:gd name="connsiteX6" fmla="*/ 152400 w 181926"/>
              <a:gd name="connsiteY6" fmla="*/ 1136073 h 1717964"/>
              <a:gd name="connsiteX7" fmla="*/ 166254 w 181926"/>
              <a:gd name="connsiteY7" fmla="*/ 1233055 h 1717964"/>
              <a:gd name="connsiteX8" fmla="*/ 180109 w 181926"/>
              <a:gd name="connsiteY8" fmla="*/ 1288473 h 1717964"/>
              <a:gd name="connsiteX9" fmla="*/ 180109 w 181926"/>
              <a:gd name="connsiteY9" fmla="*/ 1717964 h 171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926" h="1717964">
                <a:moveTo>
                  <a:pt x="0" y="0"/>
                </a:moveTo>
                <a:cubicBezTo>
                  <a:pt x="7528" y="105393"/>
                  <a:pt x="15750" y="284677"/>
                  <a:pt x="41563" y="387927"/>
                </a:cubicBezTo>
                <a:cubicBezTo>
                  <a:pt x="51647" y="428263"/>
                  <a:pt x="63410" y="471578"/>
                  <a:pt x="69273" y="512618"/>
                </a:cubicBezTo>
                <a:cubicBezTo>
                  <a:pt x="79804" y="586336"/>
                  <a:pt x="88759" y="660280"/>
                  <a:pt x="96982" y="734291"/>
                </a:cubicBezTo>
                <a:cubicBezTo>
                  <a:pt x="101600" y="775855"/>
                  <a:pt x="104477" y="817649"/>
                  <a:pt x="110836" y="858982"/>
                </a:cubicBezTo>
                <a:cubicBezTo>
                  <a:pt x="113731" y="877802"/>
                  <a:pt x="121285" y="895666"/>
                  <a:pt x="124691" y="914400"/>
                </a:cubicBezTo>
                <a:cubicBezTo>
                  <a:pt x="138048" y="987865"/>
                  <a:pt x="143148" y="1062059"/>
                  <a:pt x="152400" y="1136073"/>
                </a:cubicBezTo>
                <a:cubicBezTo>
                  <a:pt x="156450" y="1168476"/>
                  <a:pt x="160412" y="1200926"/>
                  <a:pt x="166254" y="1233055"/>
                </a:cubicBezTo>
                <a:cubicBezTo>
                  <a:pt x="169660" y="1251789"/>
                  <a:pt x="179565" y="1269440"/>
                  <a:pt x="180109" y="1288473"/>
                </a:cubicBezTo>
                <a:cubicBezTo>
                  <a:pt x="184198" y="1431578"/>
                  <a:pt x="180109" y="1574800"/>
                  <a:pt x="180109" y="1717964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76C0467-1E4B-4108-96CC-510138C20627}"/>
              </a:ext>
            </a:extLst>
          </p:cNvPr>
          <p:cNvSpPr/>
          <p:nvPr/>
        </p:nvSpPr>
        <p:spPr>
          <a:xfrm>
            <a:off x="3754582" y="1149927"/>
            <a:ext cx="124691" cy="1953491"/>
          </a:xfrm>
          <a:custGeom>
            <a:avLst/>
            <a:gdLst>
              <a:gd name="connsiteX0" fmla="*/ 0 w 124691"/>
              <a:gd name="connsiteY0" fmla="*/ 0 h 1953491"/>
              <a:gd name="connsiteX1" fmla="*/ 27709 w 124691"/>
              <a:gd name="connsiteY1" fmla="*/ 207818 h 1953491"/>
              <a:gd name="connsiteX2" fmla="*/ 55418 w 124691"/>
              <a:gd name="connsiteY2" fmla="*/ 332509 h 1953491"/>
              <a:gd name="connsiteX3" fmla="*/ 83127 w 124691"/>
              <a:gd name="connsiteY3" fmla="*/ 568037 h 1953491"/>
              <a:gd name="connsiteX4" fmla="*/ 96982 w 124691"/>
              <a:gd name="connsiteY4" fmla="*/ 623455 h 1953491"/>
              <a:gd name="connsiteX5" fmla="*/ 124691 w 124691"/>
              <a:gd name="connsiteY5" fmla="*/ 762000 h 1953491"/>
              <a:gd name="connsiteX6" fmla="*/ 110836 w 124691"/>
              <a:gd name="connsiteY6" fmla="*/ 1440873 h 1953491"/>
              <a:gd name="connsiteX7" fmla="*/ 83127 w 124691"/>
              <a:gd name="connsiteY7" fmla="*/ 1676400 h 1953491"/>
              <a:gd name="connsiteX8" fmla="*/ 55418 w 124691"/>
              <a:gd name="connsiteY8" fmla="*/ 1856509 h 1953491"/>
              <a:gd name="connsiteX9" fmla="*/ 69273 w 124691"/>
              <a:gd name="connsiteY9" fmla="*/ 1953491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691" h="1953491">
                <a:moveTo>
                  <a:pt x="0" y="0"/>
                </a:moveTo>
                <a:cubicBezTo>
                  <a:pt x="10643" y="85150"/>
                  <a:pt x="14956" y="124926"/>
                  <a:pt x="27709" y="207818"/>
                </a:cubicBezTo>
                <a:cubicBezTo>
                  <a:pt x="41643" y="298389"/>
                  <a:pt x="33886" y="267915"/>
                  <a:pt x="55418" y="332509"/>
                </a:cubicBezTo>
                <a:cubicBezTo>
                  <a:pt x="62847" y="406798"/>
                  <a:pt x="69517" y="493182"/>
                  <a:pt x="83127" y="568037"/>
                </a:cubicBezTo>
                <a:cubicBezTo>
                  <a:pt x="86533" y="586771"/>
                  <a:pt x="92992" y="604836"/>
                  <a:pt x="96982" y="623455"/>
                </a:cubicBezTo>
                <a:cubicBezTo>
                  <a:pt x="106850" y="669506"/>
                  <a:pt x="115455" y="715818"/>
                  <a:pt x="124691" y="762000"/>
                </a:cubicBezTo>
                <a:cubicBezTo>
                  <a:pt x="120073" y="988291"/>
                  <a:pt x="118504" y="1214665"/>
                  <a:pt x="110836" y="1440873"/>
                </a:cubicBezTo>
                <a:cubicBezTo>
                  <a:pt x="107541" y="1538081"/>
                  <a:pt x="93830" y="1585420"/>
                  <a:pt x="83127" y="1676400"/>
                </a:cubicBezTo>
                <a:cubicBezTo>
                  <a:pt x="63644" y="1842003"/>
                  <a:pt x="85264" y="1766974"/>
                  <a:pt x="55418" y="1856509"/>
                </a:cubicBezTo>
                <a:cubicBezTo>
                  <a:pt x="71084" y="1934839"/>
                  <a:pt x="69273" y="1902234"/>
                  <a:pt x="69273" y="1953491"/>
                </a:cubicBezTo>
              </a:path>
            </a:pathLst>
          </a:cu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7416A98-9160-49A6-9DCA-88374BC8F377}"/>
              </a:ext>
            </a:extLst>
          </p:cNvPr>
          <p:cNvSpPr/>
          <p:nvPr/>
        </p:nvSpPr>
        <p:spPr>
          <a:xfrm>
            <a:off x="4184073" y="1163782"/>
            <a:ext cx="96982" cy="1981200"/>
          </a:xfrm>
          <a:custGeom>
            <a:avLst/>
            <a:gdLst>
              <a:gd name="connsiteX0" fmla="*/ 0 w 96982"/>
              <a:gd name="connsiteY0" fmla="*/ 0 h 1981200"/>
              <a:gd name="connsiteX1" fmla="*/ 13854 w 96982"/>
              <a:gd name="connsiteY1" fmla="*/ 207818 h 1981200"/>
              <a:gd name="connsiteX2" fmla="*/ 27709 w 96982"/>
              <a:gd name="connsiteY2" fmla="*/ 665018 h 1981200"/>
              <a:gd name="connsiteX3" fmla="*/ 55418 w 96982"/>
              <a:gd name="connsiteY3" fmla="*/ 831273 h 1981200"/>
              <a:gd name="connsiteX4" fmla="*/ 69272 w 96982"/>
              <a:gd name="connsiteY4" fmla="*/ 928254 h 1981200"/>
              <a:gd name="connsiteX5" fmla="*/ 96982 w 96982"/>
              <a:gd name="connsiteY5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82" h="1981200">
                <a:moveTo>
                  <a:pt x="0" y="0"/>
                </a:moveTo>
                <a:cubicBezTo>
                  <a:pt x="4618" y="69273"/>
                  <a:pt x="10964" y="138452"/>
                  <a:pt x="13854" y="207818"/>
                </a:cubicBezTo>
                <a:cubicBezTo>
                  <a:pt x="20201" y="360156"/>
                  <a:pt x="20280" y="512729"/>
                  <a:pt x="27709" y="665018"/>
                </a:cubicBezTo>
                <a:cubicBezTo>
                  <a:pt x="34887" y="812169"/>
                  <a:pt x="37155" y="730824"/>
                  <a:pt x="55418" y="831273"/>
                </a:cubicBezTo>
                <a:cubicBezTo>
                  <a:pt x="61260" y="863401"/>
                  <a:pt x="64654" y="895927"/>
                  <a:pt x="69272" y="928254"/>
                </a:cubicBezTo>
                <a:cubicBezTo>
                  <a:pt x="83327" y="1954239"/>
                  <a:pt x="-23494" y="1619780"/>
                  <a:pt x="96982" y="198120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900EBB8-658D-479F-8C97-973C8720E593}"/>
              </a:ext>
            </a:extLst>
          </p:cNvPr>
          <p:cNvSpPr/>
          <p:nvPr/>
        </p:nvSpPr>
        <p:spPr>
          <a:xfrm>
            <a:off x="4585855" y="1246909"/>
            <a:ext cx="153937" cy="1953491"/>
          </a:xfrm>
          <a:custGeom>
            <a:avLst/>
            <a:gdLst>
              <a:gd name="connsiteX0" fmla="*/ 0 w 153937"/>
              <a:gd name="connsiteY0" fmla="*/ 0 h 1953491"/>
              <a:gd name="connsiteX1" fmla="*/ 13854 w 153937"/>
              <a:gd name="connsiteY1" fmla="*/ 858982 h 1953491"/>
              <a:gd name="connsiteX2" fmla="*/ 27709 w 153937"/>
              <a:gd name="connsiteY2" fmla="*/ 914400 h 1953491"/>
              <a:gd name="connsiteX3" fmla="*/ 55418 w 153937"/>
              <a:gd name="connsiteY3" fmla="*/ 1080655 h 1953491"/>
              <a:gd name="connsiteX4" fmla="*/ 69272 w 153937"/>
              <a:gd name="connsiteY4" fmla="*/ 1205346 h 1953491"/>
              <a:gd name="connsiteX5" fmla="*/ 83127 w 153937"/>
              <a:gd name="connsiteY5" fmla="*/ 1288473 h 1953491"/>
              <a:gd name="connsiteX6" fmla="*/ 96981 w 153937"/>
              <a:gd name="connsiteY6" fmla="*/ 1440873 h 1953491"/>
              <a:gd name="connsiteX7" fmla="*/ 110836 w 153937"/>
              <a:gd name="connsiteY7" fmla="*/ 1496291 h 1953491"/>
              <a:gd name="connsiteX8" fmla="*/ 124690 w 153937"/>
              <a:gd name="connsiteY8" fmla="*/ 1593273 h 1953491"/>
              <a:gd name="connsiteX9" fmla="*/ 138545 w 153937"/>
              <a:gd name="connsiteY9" fmla="*/ 1676400 h 1953491"/>
              <a:gd name="connsiteX10" fmla="*/ 152400 w 153937"/>
              <a:gd name="connsiteY10" fmla="*/ 1745673 h 1953491"/>
              <a:gd name="connsiteX11" fmla="*/ 152400 w 153937"/>
              <a:gd name="connsiteY11" fmla="*/ 1953491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937" h="1953491">
                <a:moveTo>
                  <a:pt x="0" y="0"/>
                </a:moveTo>
                <a:cubicBezTo>
                  <a:pt x="4618" y="286327"/>
                  <a:pt x="5180" y="572749"/>
                  <a:pt x="13854" y="858982"/>
                </a:cubicBezTo>
                <a:cubicBezTo>
                  <a:pt x="14431" y="878014"/>
                  <a:pt x="24579" y="895618"/>
                  <a:pt x="27709" y="914400"/>
                </a:cubicBezTo>
                <a:cubicBezTo>
                  <a:pt x="60142" y="1108999"/>
                  <a:pt x="24239" y="955940"/>
                  <a:pt x="55418" y="1080655"/>
                </a:cubicBezTo>
                <a:cubicBezTo>
                  <a:pt x="60036" y="1122219"/>
                  <a:pt x="63745" y="1163893"/>
                  <a:pt x="69272" y="1205346"/>
                </a:cubicBezTo>
                <a:cubicBezTo>
                  <a:pt x="72985" y="1233191"/>
                  <a:pt x="79845" y="1260574"/>
                  <a:pt x="83127" y="1288473"/>
                </a:cubicBezTo>
                <a:cubicBezTo>
                  <a:pt x="89087" y="1339133"/>
                  <a:pt x="90239" y="1390311"/>
                  <a:pt x="96981" y="1440873"/>
                </a:cubicBezTo>
                <a:cubicBezTo>
                  <a:pt x="99498" y="1459747"/>
                  <a:pt x="107430" y="1477557"/>
                  <a:pt x="110836" y="1496291"/>
                </a:cubicBezTo>
                <a:cubicBezTo>
                  <a:pt x="116678" y="1528420"/>
                  <a:pt x="119725" y="1560997"/>
                  <a:pt x="124690" y="1593273"/>
                </a:cubicBezTo>
                <a:cubicBezTo>
                  <a:pt x="128961" y="1621038"/>
                  <a:pt x="133520" y="1648762"/>
                  <a:pt x="138545" y="1676400"/>
                </a:cubicBezTo>
                <a:cubicBezTo>
                  <a:pt x="142758" y="1699568"/>
                  <a:pt x="151224" y="1722154"/>
                  <a:pt x="152400" y="1745673"/>
                </a:cubicBezTo>
                <a:cubicBezTo>
                  <a:pt x="155859" y="1814859"/>
                  <a:pt x="152400" y="1884218"/>
                  <a:pt x="152400" y="1953491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9206C43-2A5B-4F1C-A5C2-24ECFE9051D2}"/>
              </a:ext>
            </a:extLst>
          </p:cNvPr>
          <p:cNvSpPr/>
          <p:nvPr/>
        </p:nvSpPr>
        <p:spPr>
          <a:xfrm>
            <a:off x="4973782" y="1371600"/>
            <a:ext cx="193963" cy="1898073"/>
          </a:xfrm>
          <a:custGeom>
            <a:avLst/>
            <a:gdLst>
              <a:gd name="connsiteX0" fmla="*/ 0 w 193963"/>
              <a:gd name="connsiteY0" fmla="*/ 0 h 1898073"/>
              <a:gd name="connsiteX1" fmla="*/ 13854 w 193963"/>
              <a:gd name="connsiteY1" fmla="*/ 221673 h 1898073"/>
              <a:gd name="connsiteX2" fmla="*/ 55418 w 193963"/>
              <a:gd name="connsiteY2" fmla="*/ 387927 h 1898073"/>
              <a:gd name="connsiteX3" fmla="*/ 83127 w 193963"/>
              <a:gd name="connsiteY3" fmla="*/ 512618 h 1898073"/>
              <a:gd name="connsiteX4" fmla="*/ 96982 w 193963"/>
              <a:gd name="connsiteY4" fmla="*/ 554182 h 1898073"/>
              <a:gd name="connsiteX5" fmla="*/ 124691 w 193963"/>
              <a:gd name="connsiteY5" fmla="*/ 886691 h 1898073"/>
              <a:gd name="connsiteX6" fmla="*/ 138545 w 193963"/>
              <a:gd name="connsiteY6" fmla="*/ 1205345 h 1898073"/>
              <a:gd name="connsiteX7" fmla="*/ 166254 w 193963"/>
              <a:gd name="connsiteY7" fmla="*/ 1634836 h 1898073"/>
              <a:gd name="connsiteX8" fmla="*/ 193963 w 193963"/>
              <a:gd name="connsiteY8" fmla="*/ 1898073 h 189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963" h="1898073">
                <a:moveTo>
                  <a:pt x="0" y="0"/>
                </a:moveTo>
                <a:cubicBezTo>
                  <a:pt x="4618" y="73891"/>
                  <a:pt x="6835" y="147971"/>
                  <a:pt x="13854" y="221673"/>
                </a:cubicBezTo>
                <a:cubicBezTo>
                  <a:pt x="18427" y="269691"/>
                  <a:pt x="43907" y="345719"/>
                  <a:pt x="55418" y="387927"/>
                </a:cubicBezTo>
                <a:cubicBezTo>
                  <a:pt x="98093" y="544401"/>
                  <a:pt x="36960" y="327950"/>
                  <a:pt x="83127" y="512618"/>
                </a:cubicBezTo>
                <a:cubicBezTo>
                  <a:pt x="86669" y="526786"/>
                  <a:pt x="92364" y="540327"/>
                  <a:pt x="96982" y="554182"/>
                </a:cubicBezTo>
                <a:cubicBezTo>
                  <a:pt x="123626" y="714050"/>
                  <a:pt x="111936" y="625211"/>
                  <a:pt x="124691" y="886691"/>
                </a:cubicBezTo>
                <a:cubicBezTo>
                  <a:pt x="129871" y="992883"/>
                  <a:pt x="132648" y="1099190"/>
                  <a:pt x="138545" y="1205345"/>
                </a:cubicBezTo>
                <a:cubicBezTo>
                  <a:pt x="146503" y="1348585"/>
                  <a:pt x="131459" y="1495658"/>
                  <a:pt x="166254" y="1634836"/>
                </a:cubicBezTo>
                <a:cubicBezTo>
                  <a:pt x="196948" y="1757608"/>
                  <a:pt x="178842" y="1671256"/>
                  <a:pt x="193963" y="1898073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01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CC94-431C-43F7-A4D1-5592A11B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39" y="274320"/>
            <a:ext cx="3200400" cy="1737360"/>
          </a:xfrm>
        </p:spPr>
        <p:txBody>
          <a:bodyPr>
            <a:normAutofit/>
          </a:bodyPr>
          <a:lstStyle/>
          <a:p>
            <a:r>
              <a:rPr lang="en-US" sz="5000" dirty="0"/>
              <a:t>T-shirt Yarn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9614F0-E9DB-463E-A217-CCC17E7DF827}"/>
              </a:ext>
            </a:extLst>
          </p:cNvPr>
          <p:cNvSpPr txBox="1">
            <a:spLocks/>
          </p:cNvSpPr>
          <p:nvPr/>
        </p:nvSpPr>
        <p:spPr>
          <a:xfrm>
            <a:off x="672646" y="4622027"/>
            <a:ext cx="7285383" cy="1209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600" dirty="0"/>
              <a:t>2) In the uncut section, use scissors to connect the cuts across, but offset by one (to make a spiral).  The first and last cuts will go off the edge of the shirt, in the direction of the spiral.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850317-07F9-4427-8A09-2A58680CE55C}"/>
              </a:ext>
            </a:extLst>
          </p:cNvPr>
          <p:cNvGrpSpPr/>
          <p:nvPr/>
        </p:nvGrpSpPr>
        <p:grpSpPr>
          <a:xfrm>
            <a:off x="8549639" y="2304554"/>
            <a:ext cx="3200400" cy="2922104"/>
            <a:chOff x="619001" y="1751873"/>
            <a:chExt cx="4119439" cy="4093852"/>
          </a:xfrm>
        </p:grpSpPr>
        <p:pic>
          <p:nvPicPr>
            <p:cNvPr id="5122" name="Picture 2" descr="How to make yarn from Old T-shirts - 2 super easy ways - Sew Guide">
              <a:extLst>
                <a:ext uri="{FF2B5EF4-FFF2-40B4-BE49-F238E27FC236}">
                  <a16:creationId xmlns:a16="http://schemas.microsoft.com/office/drawing/2014/main" id="{FB47FD80-6123-46B3-AECA-919643CC8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01" y="1751873"/>
              <a:ext cx="4119439" cy="4093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0EAE08-43FB-4883-AD23-C9B89A46FB8A}"/>
                </a:ext>
              </a:extLst>
            </p:cNvPr>
            <p:cNvGrpSpPr/>
            <p:nvPr/>
          </p:nvGrpSpPr>
          <p:grpSpPr>
            <a:xfrm>
              <a:off x="1832403" y="3617843"/>
              <a:ext cx="1893260" cy="1371600"/>
              <a:chOff x="1832403" y="3617843"/>
              <a:chExt cx="1893260" cy="13716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40D177BD-DFBD-4D32-959E-3A1AE50077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36178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4F0D030-CB09-45EE-B235-5CF20AE675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4205" y="377892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D78A5B1-5B64-484C-A932-6ACCE3E994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3942521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C7E0577-B1AD-4EC7-8316-E9FC96C9EE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11480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88B276B-9E82-40F1-BBEA-248CA8EA82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30033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770843D-45F8-4A5F-8A08-7EF3368B80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499112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9B96B9C-2631-40D5-AC1A-8958381DE7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6846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236B9F6-9132-44C9-8546-D921197136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846321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A5AC2C7-C004-4E77-8582-09642CB71A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9894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C73B3A20-7774-4D19-B191-FBC46BBB7A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7" t="21709" r="16364"/>
          <a:stretch/>
        </p:blipFill>
        <p:spPr>
          <a:xfrm>
            <a:off x="2133600" y="455896"/>
            <a:ext cx="4696691" cy="3942006"/>
          </a:xfrm>
          <a:prstGeom prst="rect">
            <a:avLst/>
          </a:pr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56D25B2-16D0-4D4B-8B76-43C87D3327B2}"/>
              </a:ext>
            </a:extLst>
          </p:cNvPr>
          <p:cNvSpPr/>
          <p:nvPr/>
        </p:nvSpPr>
        <p:spPr>
          <a:xfrm>
            <a:off x="2867891" y="1468582"/>
            <a:ext cx="166254" cy="1302402"/>
          </a:xfrm>
          <a:custGeom>
            <a:avLst/>
            <a:gdLst>
              <a:gd name="connsiteX0" fmla="*/ 0 w 166254"/>
              <a:gd name="connsiteY0" fmla="*/ 0 h 1302402"/>
              <a:gd name="connsiteX1" fmla="*/ 13854 w 166254"/>
              <a:gd name="connsiteY1" fmla="*/ 69273 h 1302402"/>
              <a:gd name="connsiteX2" fmla="*/ 27709 w 166254"/>
              <a:gd name="connsiteY2" fmla="*/ 152400 h 1302402"/>
              <a:gd name="connsiteX3" fmla="*/ 41564 w 166254"/>
              <a:gd name="connsiteY3" fmla="*/ 193963 h 1302402"/>
              <a:gd name="connsiteX4" fmla="*/ 55418 w 166254"/>
              <a:gd name="connsiteY4" fmla="*/ 304800 h 1302402"/>
              <a:gd name="connsiteX5" fmla="*/ 69273 w 166254"/>
              <a:gd name="connsiteY5" fmla="*/ 387927 h 1302402"/>
              <a:gd name="connsiteX6" fmla="*/ 83127 w 166254"/>
              <a:gd name="connsiteY6" fmla="*/ 512618 h 1302402"/>
              <a:gd name="connsiteX7" fmla="*/ 110836 w 166254"/>
              <a:gd name="connsiteY7" fmla="*/ 665018 h 1302402"/>
              <a:gd name="connsiteX8" fmla="*/ 124691 w 166254"/>
              <a:gd name="connsiteY8" fmla="*/ 858982 h 1302402"/>
              <a:gd name="connsiteX9" fmla="*/ 138545 w 166254"/>
              <a:gd name="connsiteY9" fmla="*/ 1246909 h 1302402"/>
              <a:gd name="connsiteX10" fmla="*/ 166254 w 166254"/>
              <a:gd name="connsiteY10" fmla="*/ 1302327 h 130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254" h="1302402">
                <a:moveTo>
                  <a:pt x="0" y="0"/>
                </a:moveTo>
                <a:cubicBezTo>
                  <a:pt x="4618" y="23091"/>
                  <a:pt x="9642" y="46105"/>
                  <a:pt x="13854" y="69273"/>
                </a:cubicBezTo>
                <a:cubicBezTo>
                  <a:pt x="18879" y="96911"/>
                  <a:pt x="21615" y="124978"/>
                  <a:pt x="27709" y="152400"/>
                </a:cubicBezTo>
                <a:cubicBezTo>
                  <a:pt x="30877" y="166656"/>
                  <a:pt x="36946" y="180109"/>
                  <a:pt x="41564" y="193963"/>
                </a:cubicBezTo>
                <a:cubicBezTo>
                  <a:pt x="46182" y="230909"/>
                  <a:pt x="50152" y="267941"/>
                  <a:pt x="55418" y="304800"/>
                </a:cubicBezTo>
                <a:cubicBezTo>
                  <a:pt x="59391" y="332609"/>
                  <a:pt x="65560" y="360082"/>
                  <a:pt x="69273" y="387927"/>
                </a:cubicBezTo>
                <a:cubicBezTo>
                  <a:pt x="74800" y="429380"/>
                  <a:pt x="77600" y="471165"/>
                  <a:pt x="83127" y="512618"/>
                </a:cubicBezTo>
                <a:cubicBezTo>
                  <a:pt x="90215" y="565779"/>
                  <a:pt x="100391" y="612791"/>
                  <a:pt x="110836" y="665018"/>
                </a:cubicBezTo>
                <a:cubicBezTo>
                  <a:pt x="115454" y="729673"/>
                  <a:pt x="121608" y="794236"/>
                  <a:pt x="124691" y="858982"/>
                </a:cubicBezTo>
                <a:cubicBezTo>
                  <a:pt x="130846" y="988227"/>
                  <a:pt x="130474" y="1117770"/>
                  <a:pt x="138545" y="1246909"/>
                </a:cubicBezTo>
                <a:cubicBezTo>
                  <a:pt x="142289" y="1306807"/>
                  <a:pt x="136083" y="1302327"/>
                  <a:pt x="166254" y="1302327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7B024AD-9531-4697-BFC4-B0C088BF9F38}"/>
              </a:ext>
            </a:extLst>
          </p:cNvPr>
          <p:cNvSpPr/>
          <p:nvPr/>
        </p:nvSpPr>
        <p:spPr>
          <a:xfrm>
            <a:off x="3297382" y="1066800"/>
            <a:ext cx="181926" cy="1717964"/>
          </a:xfrm>
          <a:custGeom>
            <a:avLst/>
            <a:gdLst>
              <a:gd name="connsiteX0" fmla="*/ 0 w 181926"/>
              <a:gd name="connsiteY0" fmla="*/ 0 h 1717964"/>
              <a:gd name="connsiteX1" fmla="*/ 41563 w 181926"/>
              <a:gd name="connsiteY1" fmla="*/ 387927 h 1717964"/>
              <a:gd name="connsiteX2" fmla="*/ 69273 w 181926"/>
              <a:gd name="connsiteY2" fmla="*/ 512618 h 1717964"/>
              <a:gd name="connsiteX3" fmla="*/ 96982 w 181926"/>
              <a:gd name="connsiteY3" fmla="*/ 734291 h 1717964"/>
              <a:gd name="connsiteX4" fmla="*/ 110836 w 181926"/>
              <a:gd name="connsiteY4" fmla="*/ 858982 h 1717964"/>
              <a:gd name="connsiteX5" fmla="*/ 124691 w 181926"/>
              <a:gd name="connsiteY5" fmla="*/ 914400 h 1717964"/>
              <a:gd name="connsiteX6" fmla="*/ 152400 w 181926"/>
              <a:gd name="connsiteY6" fmla="*/ 1136073 h 1717964"/>
              <a:gd name="connsiteX7" fmla="*/ 166254 w 181926"/>
              <a:gd name="connsiteY7" fmla="*/ 1233055 h 1717964"/>
              <a:gd name="connsiteX8" fmla="*/ 180109 w 181926"/>
              <a:gd name="connsiteY8" fmla="*/ 1288473 h 1717964"/>
              <a:gd name="connsiteX9" fmla="*/ 180109 w 181926"/>
              <a:gd name="connsiteY9" fmla="*/ 1717964 h 171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926" h="1717964">
                <a:moveTo>
                  <a:pt x="0" y="0"/>
                </a:moveTo>
                <a:cubicBezTo>
                  <a:pt x="7528" y="105393"/>
                  <a:pt x="15750" y="284677"/>
                  <a:pt x="41563" y="387927"/>
                </a:cubicBezTo>
                <a:cubicBezTo>
                  <a:pt x="51647" y="428263"/>
                  <a:pt x="63410" y="471578"/>
                  <a:pt x="69273" y="512618"/>
                </a:cubicBezTo>
                <a:cubicBezTo>
                  <a:pt x="79804" y="586336"/>
                  <a:pt x="88759" y="660280"/>
                  <a:pt x="96982" y="734291"/>
                </a:cubicBezTo>
                <a:cubicBezTo>
                  <a:pt x="101600" y="775855"/>
                  <a:pt x="104477" y="817649"/>
                  <a:pt x="110836" y="858982"/>
                </a:cubicBezTo>
                <a:cubicBezTo>
                  <a:pt x="113731" y="877802"/>
                  <a:pt x="121285" y="895666"/>
                  <a:pt x="124691" y="914400"/>
                </a:cubicBezTo>
                <a:cubicBezTo>
                  <a:pt x="138048" y="987865"/>
                  <a:pt x="143148" y="1062059"/>
                  <a:pt x="152400" y="1136073"/>
                </a:cubicBezTo>
                <a:cubicBezTo>
                  <a:pt x="156450" y="1168476"/>
                  <a:pt x="160412" y="1200926"/>
                  <a:pt x="166254" y="1233055"/>
                </a:cubicBezTo>
                <a:cubicBezTo>
                  <a:pt x="169660" y="1251789"/>
                  <a:pt x="179565" y="1269440"/>
                  <a:pt x="180109" y="1288473"/>
                </a:cubicBezTo>
                <a:cubicBezTo>
                  <a:pt x="184198" y="1431578"/>
                  <a:pt x="180109" y="1574800"/>
                  <a:pt x="180109" y="1717964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76C0467-1E4B-4108-96CC-510138C20627}"/>
              </a:ext>
            </a:extLst>
          </p:cNvPr>
          <p:cNvSpPr/>
          <p:nvPr/>
        </p:nvSpPr>
        <p:spPr>
          <a:xfrm>
            <a:off x="3754582" y="1149927"/>
            <a:ext cx="124691" cy="1953491"/>
          </a:xfrm>
          <a:custGeom>
            <a:avLst/>
            <a:gdLst>
              <a:gd name="connsiteX0" fmla="*/ 0 w 124691"/>
              <a:gd name="connsiteY0" fmla="*/ 0 h 1953491"/>
              <a:gd name="connsiteX1" fmla="*/ 27709 w 124691"/>
              <a:gd name="connsiteY1" fmla="*/ 207818 h 1953491"/>
              <a:gd name="connsiteX2" fmla="*/ 55418 w 124691"/>
              <a:gd name="connsiteY2" fmla="*/ 332509 h 1953491"/>
              <a:gd name="connsiteX3" fmla="*/ 83127 w 124691"/>
              <a:gd name="connsiteY3" fmla="*/ 568037 h 1953491"/>
              <a:gd name="connsiteX4" fmla="*/ 96982 w 124691"/>
              <a:gd name="connsiteY4" fmla="*/ 623455 h 1953491"/>
              <a:gd name="connsiteX5" fmla="*/ 124691 w 124691"/>
              <a:gd name="connsiteY5" fmla="*/ 762000 h 1953491"/>
              <a:gd name="connsiteX6" fmla="*/ 110836 w 124691"/>
              <a:gd name="connsiteY6" fmla="*/ 1440873 h 1953491"/>
              <a:gd name="connsiteX7" fmla="*/ 83127 w 124691"/>
              <a:gd name="connsiteY7" fmla="*/ 1676400 h 1953491"/>
              <a:gd name="connsiteX8" fmla="*/ 55418 w 124691"/>
              <a:gd name="connsiteY8" fmla="*/ 1856509 h 1953491"/>
              <a:gd name="connsiteX9" fmla="*/ 69273 w 124691"/>
              <a:gd name="connsiteY9" fmla="*/ 1953491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691" h="1953491">
                <a:moveTo>
                  <a:pt x="0" y="0"/>
                </a:moveTo>
                <a:cubicBezTo>
                  <a:pt x="10643" y="85150"/>
                  <a:pt x="14956" y="124926"/>
                  <a:pt x="27709" y="207818"/>
                </a:cubicBezTo>
                <a:cubicBezTo>
                  <a:pt x="41643" y="298389"/>
                  <a:pt x="33886" y="267915"/>
                  <a:pt x="55418" y="332509"/>
                </a:cubicBezTo>
                <a:cubicBezTo>
                  <a:pt x="62847" y="406798"/>
                  <a:pt x="69517" y="493182"/>
                  <a:pt x="83127" y="568037"/>
                </a:cubicBezTo>
                <a:cubicBezTo>
                  <a:pt x="86533" y="586771"/>
                  <a:pt x="92992" y="604836"/>
                  <a:pt x="96982" y="623455"/>
                </a:cubicBezTo>
                <a:cubicBezTo>
                  <a:pt x="106850" y="669506"/>
                  <a:pt x="115455" y="715818"/>
                  <a:pt x="124691" y="762000"/>
                </a:cubicBezTo>
                <a:cubicBezTo>
                  <a:pt x="120073" y="988291"/>
                  <a:pt x="118504" y="1214665"/>
                  <a:pt x="110836" y="1440873"/>
                </a:cubicBezTo>
                <a:cubicBezTo>
                  <a:pt x="107541" y="1538081"/>
                  <a:pt x="93830" y="1585420"/>
                  <a:pt x="83127" y="1676400"/>
                </a:cubicBezTo>
                <a:cubicBezTo>
                  <a:pt x="63644" y="1842003"/>
                  <a:pt x="85264" y="1766974"/>
                  <a:pt x="55418" y="1856509"/>
                </a:cubicBezTo>
                <a:cubicBezTo>
                  <a:pt x="71084" y="1934839"/>
                  <a:pt x="69273" y="1902234"/>
                  <a:pt x="69273" y="1953491"/>
                </a:cubicBezTo>
              </a:path>
            </a:pathLst>
          </a:cu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7416A98-9160-49A6-9DCA-88374BC8F377}"/>
              </a:ext>
            </a:extLst>
          </p:cNvPr>
          <p:cNvSpPr/>
          <p:nvPr/>
        </p:nvSpPr>
        <p:spPr>
          <a:xfrm>
            <a:off x="4184073" y="1163782"/>
            <a:ext cx="96982" cy="1981200"/>
          </a:xfrm>
          <a:custGeom>
            <a:avLst/>
            <a:gdLst>
              <a:gd name="connsiteX0" fmla="*/ 0 w 96982"/>
              <a:gd name="connsiteY0" fmla="*/ 0 h 1981200"/>
              <a:gd name="connsiteX1" fmla="*/ 13854 w 96982"/>
              <a:gd name="connsiteY1" fmla="*/ 207818 h 1981200"/>
              <a:gd name="connsiteX2" fmla="*/ 27709 w 96982"/>
              <a:gd name="connsiteY2" fmla="*/ 665018 h 1981200"/>
              <a:gd name="connsiteX3" fmla="*/ 55418 w 96982"/>
              <a:gd name="connsiteY3" fmla="*/ 831273 h 1981200"/>
              <a:gd name="connsiteX4" fmla="*/ 69272 w 96982"/>
              <a:gd name="connsiteY4" fmla="*/ 928254 h 1981200"/>
              <a:gd name="connsiteX5" fmla="*/ 96982 w 96982"/>
              <a:gd name="connsiteY5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82" h="1981200">
                <a:moveTo>
                  <a:pt x="0" y="0"/>
                </a:moveTo>
                <a:cubicBezTo>
                  <a:pt x="4618" y="69273"/>
                  <a:pt x="10964" y="138452"/>
                  <a:pt x="13854" y="207818"/>
                </a:cubicBezTo>
                <a:cubicBezTo>
                  <a:pt x="20201" y="360156"/>
                  <a:pt x="20280" y="512729"/>
                  <a:pt x="27709" y="665018"/>
                </a:cubicBezTo>
                <a:cubicBezTo>
                  <a:pt x="34887" y="812169"/>
                  <a:pt x="37155" y="730824"/>
                  <a:pt x="55418" y="831273"/>
                </a:cubicBezTo>
                <a:cubicBezTo>
                  <a:pt x="61260" y="863401"/>
                  <a:pt x="64654" y="895927"/>
                  <a:pt x="69272" y="928254"/>
                </a:cubicBezTo>
                <a:cubicBezTo>
                  <a:pt x="83327" y="1954239"/>
                  <a:pt x="-23494" y="1619780"/>
                  <a:pt x="96982" y="198120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900EBB8-658D-479F-8C97-973C8720E593}"/>
              </a:ext>
            </a:extLst>
          </p:cNvPr>
          <p:cNvSpPr/>
          <p:nvPr/>
        </p:nvSpPr>
        <p:spPr>
          <a:xfrm>
            <a:off x="4585855" y="1246909"/>
            <a:ext cx="153937" cy="1953491"/>
          </a:xfrm>
          <a:custGeom>
            <a:avLst/>
            <a:gdLst>
              <a:gd name="connsiteX0" fmla="*/ 0 w 153937"/>
              <a:gd name="connsiteY0" fmla="*/ 0 h 1953491"/>
              <a:gd name="connsiteX1" fmla="*/ 13854 w 153937"/>
              <a:gd name="connsiteY1" fmla="*/ 858982 h 1953491"/>
              <a:gd name="connsiteX2" fmla="*/ 27709 w 153937"/>
              <a:gd name="connsiteY2" fmla="*/ 914400 h 1953491"/>
              <a:gd name="connsiteX3" fmla="*/ 55418 w 153937"/>
              <a:gd name="connsiteY3" fmla="*/ 1080655 h 1953491"/>
              <a:gd name="connsiteX4" fmla="*/ 69272 w 153937"/>
              <a:gd name="connsiteY4" fmla="*/ 1205346 h 1953491"/>
              <a:gd name="connsiteX5" fmla="*/ 83127 w 153937"/>
              <a:gd name="connsiteY5" fmla="*/ 1288473 h 1953491"/>
              <a:gd name="connsiteX6" fmla="*/ 96981 w 153937"/>
              <a:gd name="connsiteY6" fmla="*/ 1440873 h 1953491"/>
              <a:gd name="connsiteX7" fmla="*/ 110836 w 153937"/>
              <a:gd name="connsiteY7" fmla="*/ 1496291 h 1953491"/>
              <a:gd name="connsiteX8" fmla="*/ 124690 w 153937"/>
              <a:gd name="connsiteY8" fmla="*/ 1593273 h 1953491"/>
              <a:gd name="connsiteX9" fmla="*/ 138545 w 153937"/>
              <a:gd name="connsiteY9" fmla="*/ 1676400 h 1953491"/>
              <a:gd name="connsiteX10" fmla="*/ 152400 w 153937"/>
              <a:gd name="connsiteY10" fmla="*/ 1745673 h 1953491"/>
              <a:gd name="connsiteX11" fmla="*/ 152400 w 153937"/>
              <a:gd name="connsiteY11" fmla="*/ 1953491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937" h="1953491">
                <a:moveTo>
                  <a:pt x="0" y="0"/>
                </a:moveTo>
                <a:cubicBezTo>
                  <a:pt x="4618" y="286327"/>
                  <a:pt x="5180" y="572749"/>
                  <a:pt x="13854" y="858982"/>
                </a:cubicBezTo>
                <a:cubicBezTo>
                  <a:pt x="14431" y="878014"/>
                  <a:pt x="24579" y="895618"/>
                  <a:pt x="27709" y="914400"/>
                </a:cubicBezTo>
                <a:cubicBezTo>
                  <a:pt x="60142" y="1108999"/>
                  <a:pt x="24239" y="955940"/>
                  <a:pt x="55418" y="1080655"/>
                </a:cubicBezTo>
                <a:cubicBezTo>
                  <a:pt x="60036" y="1122219"/>
                  <a:pt x="63745" y="1163893"/>
                  <a:pt x="69272" y="1205346"/>
                </a:cubicBezTo>
                <a:cubicBezTo>
                  <a:pt x="72985" y="1233191"/>
                  <a:pt x="79845" y="1260574"/>
                  <a:pt x="83127" y="1288473"/>
                </a:cubicBezTo>
                <a:cubicBezTo>
                  <a:pt x="89087" y="1339133"/>
                  <a:pt x="90239" y="1390311"/>
                  <a:pt x="96981" y="1440873"/>
                </a:cubicBezTo>
                <a:cubicBezTo>
                  <a:pt x="99498" y="1459747"/>
                  <a:pt x="107430" y="1477557"/>
                  <a:pt x="110836" y="1496291"/>
                </a:cubicBezTo>
                <a:cubicBezTo>
                  <a:pt x="116678" y="1528420"/>
                  <a:pt x="119725" y="1560997"/>
                  <a:pt x="124690" y="1593273"/>
                </a:cubicBezTo>
                <a:cubicBezTo>
                  <a:pt x="128961" y="1621038"/>
                  <a:pt x="133520" y="1648762"/>
                  <a:pt x="138545" y="1676400"/>
                </a:cubicBezTo>
                <a:cubicBezTo>
                  <a:pt x="142758" y="1699568"/>
                  <a:pt x="151224" y="1722154"/>
                  <a:pt x="152400" y="1745673"/>
                </a:cubicBezTo>
                <a:cubicBezTo>
                  <a:pt x="155859" y="1814859"/>
                  <a:pt x="152400" y="1884218"/>
                  <a:pt x="152400" y="1953491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9206C43-2A5B-4F1C-A5C2-24ECFE9051D2}"/>
              </a:ext>
            </a:extLst>
          </p:cNvPr>
          <p:cNvSpPr/>
          <p:nvPr/>
        </p:nvSpPr>
        <p:spPr>
          <a:xfrm>
            <a:off x="4973782" y="1371600"/>
            <a:ext cx="193963" cy="1898073"/>
          </a:xfrm>
          <a:custGeom>
            <a:avLst/>
            <a:gdLst>
              <a:gd name="connsiteX0" fmla="*/ 0 w 193963"/>
              <a:gd name="connsiteY0" fmla="*/ 0 h 1898073"/>
              <a:gd name="connsiteX1" fmla="*/ 13854 w 193963"/>
              <a:gd name="connsiteY1" fmla="*/ 221673 h 1898073"/>
              <a:gd name="connsiteX2" fmla="*/ 55418 w 193963"/>
              <a:gd name="connsiteY2" fmla="*/ 387927 h 1898073"/>
              <a:gd name="connsiteX3" fmla="*/ 83127 w 193963"/>
              <a:gd name="connsiteY3" fmla="*/ 512618 h 1898073"/>
              <a:gd name="connsiteX4" fmla="*/ 96982 w 193963"/>
              <a:gd name="connsiteY4" fmla="*/ 554182 h 1898073"/>
              <a:gd name="connsiteX5" fmla="*/ 124691 w 193963"/>
              <a:gd name="connsiteY5" fmla="*/ 886691 h 1898073"/>
              <a:gd name="connsiteX6" fmla="*/ 138545 w 193963"/>
              <a:gd name="connsiteY6" fmla="*/ 1205345 h 1898073"/>
              <a:gd name="connsiteX7" fmla="*/ 166254 w 193963"/>
              <a:gd name="connsiteY7" fmla="*/ 1634836 h 1898073"/>
              <a:gd name="connsiteX8" fmla="*/ 193963 w 193963"/>
              <a:gd name="connsiteY8" fmla="*/ 1898073 h 189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963" h="1898073">
                <a:moveTo>
                  <a:pt x="0" y="0"/>
                </a:moveTo>
                <a:cubicBezTo>
                  <a:pt x="4618" y="73891"/>
                  <a:pt x="6835" y="147971"/>
                  <a:pt x="13854" y="221673"/>
                </a:cubicBezTo>
                <a:cubicBezTo>
                  <a:pt x="18427" y="269691"/>
                  <a:pt x="43907" y="345719"/>
                  <a:pt x="55418" y="387927"/>
                </a:cubicBezTo>
                <a:cubicBezTo>
                  <a:pt x="98093" y="544401"/>
                  <a:pt x="36960" y="327950"/>
                  <a:pt x="83127" y="512618"/>
                </a:cubicBezTo>
                <a:cubicBezTo>
                  <a:pt x="86669" y="526786"/>
                  <a:pt x="92364" y="540327"/>
                  <a:pt x="96982" y="554182"/>
                </a:cubicBezTo>
                <a:cubicBezTo>
                  <a:pt x="123626" y="714050"/>
                  <a:pt x="111936" y="625211"/>
                  <a:pt x="124691" y="886691"/>
                </a:cubicBezTo>
                <a:cubicBezTo>
                  <a:pt x="129871" y="992883"/>
                  <a:pt x="132648" y="1099190"/>
                  <a:pt x="138545" y="1205345"/>
                </a:cubicBezTo>
                <a:cubicBezTo>
                  <a:pt x="146503" y="1348585"/>
                  <a:pt x="131459" y="1495658"/>
                  <a:pt x="166254" y="1634836"/>
                </a:cubicBezTo>
                <a:cubicBezTo>
                  <a:pt x="196948" y="1757608"/>
                  <a:pt x="178842" y="1671256"/>
                  <a:pt x="193963" y="1898073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15D8F94-681F-4293-87FF-C5A67D911868}"/>
              </a:ext>
            </a:extLst>
          </p:cNvPr>
          <p:cNvSpPr/>
          <p:nvPr/>
        </p:nvSpPr>
        <p:spPr>
          <a:xfrm>
            <a:off x="5375564" y="1413164"/>
            <a:ext cx="222832" cy="2078181"/>
          </a:xfrm>
          <a:custGeom>
            <a:avLst/>
            <a:gdLst>
              <a:gd name="connsiteX0" fmla="*/ 0 w 222832"/>
              <a:gd name="connsiteY0" fmla="*/ 0 h 2078181"/>
              <a:gd name="connsiteX1" fmla="*/ 27709 w 222832"/>
              <a:gd name="connsiteY1" fmla="*/ 69272 h 2078181"/>
              <a:gd name="connsiteX2" fmla="*/ 55418 w 222832"/>
              <a:gd name="connsiteY2" fmla="*/ 207818 h 2078181"/>
              <a:gd name="connsiteX3" fmla="*/ 69272 w 222832"/>
              <a:gd name="connsiteY3" fmla="*/ 263236 h 2078181"/>
              <a:gd name="connsiteX4" fmla="*/ 83127 w 222832"/>
              <a:gd name="connsiteY4" fmla="*/ 1316181 h 2078181"/>
              <a:gd name="connsiteX5" fmla="*/ 96981 w 222832"/>
              <a:gd name="connsiteY5" fmla="*/ 1413163 h 2078181"/>
              <a:gd name="connsiteX6" fmla="*/ 124691 w 222832"/>
              <a:gd name="connsiteY6" fmla="*/ 1537854 h 2078181"/>
              <a:gd name="connsiteX7" fmla="*/ 166254 w 222832"/>
              <a:gd name="connsiteY7" fmla="*/ 1801091 h 2078181"/>
              <a:gd name="connsiteX8" fmla="*/ 180109 w 222832"/>
              <a:gd name="connsiteY8" fmla="*/ 1884218 h 2078181"/>
              <a:gd name="connsiteX9" fmla="*/ 193963 w 222832"/>
              <a:gd name="connsiteY9" fmla="*/ 1925781 h 2078181"/>
              <a:gd name="connsiteX10" fmla="*/ 207818 w 222832"/>
              <a:gd name="connsiteY10" fmla="*/ 1981200 h 2078181"/>
              <a:gd name="connsiteX11" fmla="*/ 221672 w 222832"/>
              <a:gd name="connsiteY11" fmla="*/ 2022763 h 2078181"/>
              <a:gd name="connsiteX12" fmla="*/ 221672 w 222832"/>
              <a:gd name="connsiteY12" fmla="*/ 2078181 h 207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2832" h="2078181">
                <a:moveTo>
                  <a:pt x="0" y="0"/>
                </a:moveTo>
                <a:cubicBezTo>
                  <a:pt x="9236" y="23091"/>
                  <a:pt x="19845" y="45679"/>
                  <a:pt x="27709" y="69272"/>
                </a:cubicBezTo>
                <a:cubicBezTo>
                  <a:pt x="43796" y="117534"/>
                  <a:pt x="45189" y="156672"/>
                  <a:pt x="55418" y="207818"/>
                </a:cubicBezTo>
                <a:cubicBezTo>
                  <a:pt x="59152" y="226489"/>
                  <a:pt x="64654" y="244763"/>
                  <a:pt x="69272" y="263236"/>
                </a:cubicBezTo>
                <a:cubicBezTo>
                  <a:pt x="73890" y="614218"/>
                  <a:pt x="74671" y="965271"/>
                  <a:pt x="83127" y="1316181"/>
                </a:cubicBezTo>
                <a:cubicBezTo>
                  <a:pt x="83914" y="1348827"/>
                  <a:pt x="92016" y="1380887"/>
                  <a:pt x="96981" y="1413163"/>
                </a:cubicBezTo>
                <a:cubicBezTo>
                  <a:pt x="110914" y="1503727"/>
                  <a:pt x="103160" y="1473264"/>
                  <a:pt x="124691" y="1537854"/>
                </a:cubicBezTo>
                <a:cubicBezTo>
                  <a:pt x="146644" y="1735435"/>
                  <a:pt x="127080" y="1592165"/>
                  <a:pt x="166254" y="1801091"/>
                </a:cubicBezTo>
                <a:cubicBezTo>
                  <a:pt x="171431" y="1828701"/>
                  <a:pt x="174015" y="1856796"/>
                  <a:pt x="180109" y="1884218"/>
                </a:cubicBezTo>
                <a:cubicBezTo>
                  <a:pt x="183277" y="1898474"/>
                  <a:pt x="189951" y="1911739"/>
                  <a:pt x="193963" y="1925781"/>
                </a:cubicBezTo>
                <a:cubicBezTo>
                  <a:pt x="199194" y="1944090"/>
                  <a:pt x="202587" y="1962891"/>
                  <a:pt x="207818" y="1981200"/>
                </a:cubicBezTo>
                <a:cubicBezTo>
                  <a:pt x="211830" y="1995242"/>
                  <a:pt x="219607" y="2008306"/>
                  <a:pt x="221672" y="2022763"/>
                </a:cubicBezTo>
                <a:cubicBezTo>
                  <a:pt x="224284" y="2041050"/>
                  <a:pt x="221672" y="2059708"/>
                  <a:pt x="221672" y="2078181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40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CC94-431C-43F7-A4D1-5592A11B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39" y="274320"/>
            <a:ext cx="3200400" cy="1737360"/>
          </a:xfrm>
        </p:spPr>
        <p:txBody>
          <a:bodyPr>
            <a:normAutofit/>
          </a:bodyPr>
          <a:lstStyle/>
          <a:p>
            <a:r>
              <a:rPr lang="en-US" sz="5000" dirty="0"/>
              <a:t>T-shirt Yarn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9614F0-E9DB-463E-A217-CCC17E7DF827}"/>
              </a:ext>
            </a:extLst>
          </p:cNvPr>
          <p:cNvSpPr txBox="1">
            <a:spLocks/>
          </p:cNvSpPr>
          <p:nvPr/>
        </p:nvSpPr>
        <p:spPr>
          <a:xfrm>
            <a:off x="672646" y="4622027"/>
            <a:ext cx="7285383" cy="1209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600" dirty="0"/>
              <a:t>2) In the uncut section, use scissors to connect the cuts across, but offset by one (to make a spiral).  The first and last cuts will go off the edge of the shirt, in the direction of the spiral.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850317-07F9-4427-8A09-2A58680CE55C}"/>
              </a:ext>
            </a:extLst>
          </p:cNvPr>
          <p:cNvGrpSpPr/>
          <p:nvPr/>
        </p:nvGrpSpPr>
        <p:grpSpPr>
          <a:xfrm>
            <a:off x="8549639" y="2304554"/>
            <a:ext cx="3200400" cy="2922104"/>
            <a:chOff x="619001" y="1751873"/>
            <a:chExt cx="4119439" cy="4093852"/>
          </a:xfrm>
        </p:grpSpPr>
        <p:pic>
          <p:nvPicPr>
            <p:cNvPr id="5122" name="Picture 2" descr="How to make yarn from Old T-shirts - 2 super easy ways - Sew Guide">
              <a:extLst>
                <a:ext uri="{FF2B5EF4-FFF2-40B4-BE49-F238E27FC236}">
                  <a16:creationId xmlns:a16="http://schemas.microsoft.com/office/drawing/2014/main" id="{FB47FD80-6123-46B3-AECA-919643CC8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01" y="1751873"/>
              <a:ext cx="4119439" cy="4093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0EAE08-43FB-4883-AD23-C9B89A46FB8A}"/>
                </a:ext>
              </a:extLst>
            </p:cNvPr>
            <p:cNvGrpSpPr/>
            <p:nvPr/>
          </p:nvGrpSpPr>
          <p:grpSpPr>
            <a:xfrm>
              <a:off x="1832403" y="3617843"/>
              <a:ext cx="1893260" cy="1371600"/>
              <a:chOff x="1832403" y="3617843"/>
              <a:chExt cx="1893260" cy="13716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40D177BD-DFBD-4D32-959E-3A1AE50077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36178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4F0D030-CB09-45EE-B235-5CF20AE675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4205" y="377892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D78A5B1-5B64-484C-A932-6ACCE3E994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3942521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C7E0577-B1AD-4EC7-8316-E9FC96C9EE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11480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88B276B-9E82-40F1-BBEA-248CA8EA82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30033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770843D-45F8-4A5F-8A08-7EF3368B80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499112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9B96B9C-2631-40D5-AC1A-8958381DE7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6846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236B9F6-9132-44C9-8546-D921197136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846321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A5AC2C7-C004-4E77-8582-09642CB71A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9894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C73B3A20-7774-4D19-B191-FBC46BBB7A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7" t="21709" r="16364"/>
          <a:stretch/>
        </p:blipFill>
        <p:spPr>
          <a:xfrm>
            <a:off x="2133600" y="455896"/>
            <a:ext cx="4696691" cy="3942006"/>
          </a:xfrm>
          <a:prstGeom prst="rect">
            <a:avLst/>
          </a:pr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56D25B2-16D0-4D4B-8B76-43C87D3327B2}"/>
              </a:ext>
            </a:extLst>
          </p:cNvPr>
          <p:cNvSpPr/>
          <p:nvPr/>
        </p:nvSpPr>
        <p:spPr>
          <a:xfrm>
            <a:off x="2867891" y="1468582"/>
            <a:ext cx="166254" cy="1302402"/>
          </a:xfrm>
          <a:custGeom>
            <a:avLst/>
            <a:gdLst>
              <a:gd name="connsiteX0" fmla="*/ 0 w 166254"/>
              <a:gd name="connsiteY0" fmla="*/ 0 h 1302402"/>
              <a:gd name="connsiteX1" fmla="*/ 13854 w 166254"/>
              <a:gd name="connsiteY1" fmla="*/ 69273 h 1302402"/>
              <a:gd name="connsiteX2" fmla="*/ 27709 w 166254"/>
              <a:gd name="connsiteY2" fmla="*/ 152400 h 1302402"/>
              <a:gd name="connsiteX3" fmla="*/ 41564 w 166254"/>
              <a:gd name="connsiteY3" fmla="*/ 193963 h 1302402"/>
              <a:gd name="connsiteX4" fmla="*/ 55418 w 166254"/>
              <a:gd name="connsiteY4" fmla="*/ 304800 h 1302402"/>
              <a:gd name="connsiteX5" fmla="*/ 69273 w 166254"/>
              <a:gd name="connsiteY5" fmla="*/ 387927 h 1302402"/>
              <a:gd name="connsiteX6" fmla="*/ 83127 w 166254"/>
              <a:gd name="connsiteY6" fmla="*/ 512618 h 1302402"/>
              <a:gd name="connsiteX7" fmla="*/ 110836 w 166254"/>
              <a:gd name="connsiteY7" fmla="*/ 665018 h 1302402"/>
              <a:gd name="connsiteX8" fmla="*/ 124691 w 166254"/>
              <a:gd name="connsiteY8" fmla="*/ 858982 h 1302402"/>
              <a:gd name="connsiteX9" fmla="*/ 138545 w 166254"/>
              <a:gd name="connsiteY9" fmla="*/ 1246909 h 1302402"/>
              <a:gd name="connsiteX10" fmla="*/ 166254 w 166254"/>
              <a:gd name="connsiteY10" fmla="*/ 1302327 h 130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254" h="1302402">
                <a:moveTo>
                  <a:pt x="0" y="0"/>
                </a:moveTo>
                <a:cubicBezTo>
                  <a:pt x="4618" y="23091"/>
                  <a:pt x="9642" y="46105"/>
                  <a:pt x="13854" y="69273"/>
                </a:cubicBezTo>
                <a:cubicBezTo>
                  <a:pt x="18879" y="96911"/>
                  <a:pt x="21615" y="124978"/>
                  <a:pt x="27709" y="152400"/>
                </a:cubicBezTo>
                <a:cubicBezTo>
                  <a:pt x="30877" y="166656"/>
                  <a:pt x="36946" y="180109"/>
                  <a:pt x="41564" y="193963"/>
                </a:cubicBezTo>
                <a:cubicBezTo>
                  <a:pt x="46182" y="230909"/>
                  <a:pt x="50152" y="267941"/>
                  <a:pt x="55418" y="304800"/>
                </a:cubicBezTo>
                <a:cubicBezTo>
                  <a:pt x="59391" y="332609"/>
                  <a:pt x="65560" y="360082"/>
                  <a:pt x="69273" y="387927"/>
                </a:cubicBezTo>
                <a:cubicBezTo>
                  <a:pt x="74800" y="429380"/>
                  <a:pt x="77600" y="471165"/>
                  <a:pt x="83127" y="512618"/>
                </a:cubicBezTo>
                <a:cubicBezTo>
                  <a:pt x="90215" y="565779"/>
                  <a:pt x="100391" y="612791"/>
                  <a:pt x="110836" y="665018"/>
                </a:cubicBezTo>
                <a:cubicBezTo>
                  <a:pt x="115454" y="729673"/>
                  <a:pt x="121608" y="794236"/>
                  <a:pt x="124691" y="858982"/>
                </a:cubicBezTo>
                <a:cubicBezTo>
                  <a:pt x="130846" y="988227"/>
                  <a:pt x="130474" y="1117770"/>
                  <a:pt x="138545" y="1246909"/>
                </a:cubicBezTo>
                <a:cubicBezTo>
                  <a:pt x="142289" y="1306807"/>
                  <a:pt x="136083" y="1302327"/>
                  <a:pt x="166254" y="1302327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7B024AD-9531-4697-BFC4-B0C088BF9F38}"/>
              </a:ext>
            </a:extLst>
          </p:cNvPr>
          <p:cNvSpPr/>
          <p:nvPr/>
        </p:nvSpPr>
        <p:spPr>
          <a:xfrm>
            <a:off x="3297382" y="1066800"/>
            <a:ext cx="181926" cy="1717964"/>
          </a:xfrm>
          <a:custGeom>
            <a:avLst/>
            <a:gdLst>
              <a:gd name="connsiteX0" fmla="*/ 0 w 181926"/>
              <a:gd name="connsiteY0" fmla="*/ 0 h 1717964"/>
              <a:gd name="connsiteX1" fmla="*/ 41563 w 181926"/>
              <a:gd name="connsiteY1" fmla="*/ 387927 h 1717964"/>
              <a:gd name="connsiteX2" fmla="*/ 69273 w 181926"/>
              <a:gd name="connsiteY2" fmla="*/ 512618 h 1717964"/>
              <a:gd name="connsiteX3" fmla="*/ 96982 w 181926"/>
              <a:gd name="connsiteY3" fmla="*/ 734291 h 1717964"/>
              <a:gd name="connsiteX4" fmla="*/ 110836 w 181926"/>
              <a:gd name="connsiteY4" fmla="*/ 858982 h 1717964"/>
              <a:gd name="connsiteX5" fmla="*/ 124691 w 181926"/>
              <a:gd name="connsiteY5" fmla="*/ 914400 h 1717964"/>
              <a:gd name="connsiteX6" fmla="*/ 152400 w 181926"/>
              <a:gd name="connsiteY6" fmla="*/ 1136073 h 1717964"/>
              <a:gd name="connsiteX7" fmla="*/ 166254 w 181926"/>
              <a:gd name="connsiteY7" fmla="*/ 1233055 h 1717964"/>
              <a:gd name="connsiteX8" fmla="*/ 180109 w 181926"/>
              <a:gd name="connsiteY8" fmla="*/ 1288473 h 1717964"/>
              <a:gd name="connsiteX9" fmla="*/ 180109 w 181926"/>
              <a:gd name="connsiteY9" fmla="*/ 1717964 h 171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926" h="1717964">
                <a:moveTo>
                  <a:pt x="0" y="0"/>
                </a:moveTo>
                <a:cubicBezTo>
                  <a:pt x="7528" y="105393"/>
                  <a:pt x="15750" y="284677"/>
                  <a:pt x="41563" y="387927"/>
                </a:cubicBezTo>
                <a:cubicBezTo>
                  <a:pt x="51647" y="428263"/>
                  <a:pt x="63410" y="471578"/>
                  <a:pt x="69273" y="512618"/>
                </a:cubicBezTo>
                <a:cubicBezTo>
                  <a:pt x="79804" y="586336"/>
                  <a:pt x="88759" y="660280"/>
                  <a:pt x="96982" y="734291"/>
                </a:cubicBezTo>
                <a:cubicBezTo>
                  <a:pt x="101600" y="775855"/>
                  <a:pt x="104477" y="817649"/>
                  <a:pt x="110836" y="858982"/>
                </a:cubicBezTo>
                <a:cubicBezTo>
                  <a:pt x="113731" y="877802"/>
                  <a:pt x="121285" y="895666"/>
                  <a:pt x="124691" y="914400"/>
                </a:cubicBezTo>
                <a:cubicBezTo>
                  <a:pt x="138048" y="987865"/>
                  <a:pt x="143148" y="1062059"/>
                  <a:pt x="152400" y="1136073"/>
                </a:cubicBezTo>
                <a:cubicBezTo>
                  <a:pt x="156450" y="1168476"/>
                  <a:pt x="160412" y="1200926"/>
                  <a:pt x="166254" y="1233055"/>
                </a:cubicBezTo>
                <a:cubicBezTo>
                  <a:pt x="169660" y="1251789"/>
                  <a:pt x="179565" y="1269440"/>
                  <a:pt x="180109" y="1288473"/>
                </a:cubicBezTo>
                <a:cubicBezTo>
                  <a:pt x="184198" y="1431578"/>
                  <a:pt x="180109" y="1574800"/>
                  <a:pt x="180109" y="1717964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76C0467-1E4B-4108-96CC-510138C20627}"/>
              </a:ext>
            </a:extLst>
          </p:cNvPr>
          <p:cNvSpPr/>
          <p:nvPr/>
        </p:nvSpPr>
        <p:spPr>
          <a:xfrm>
            <a:off x="3754582" y="1149927"/>
            <a:ext cx="124691" cy="1953491"/>
          </a:xfrm>
          <a:custGeom>
            <a:avLst/>
            <a:gdLst>
              <a:gd name="connsiteX0" fmla="*/ 0 w 124691"/>
              <a:gd name="connsiteY0" fmla="*/ 0 h 1953491"/>
              <a:gd name="connsiteX1" fmla="*/ 27709 w 124691"/>
              <a:gd name="connsiteY1" fmla="*/ 207818 h 1953491"/>
              <a:gd name="connsiteX2" fmla="*/ 55418 w 124691"/>
              <a:gd name="connsiteY2" fmla="*/ 332509 h 1953491"/>
              <a:gd name="connsiteX3" fmla="*/ 83127 w 124691"/>
              <a:gd name="connsiteY3" fmla="*/ 568037 h 1953491"/>
              <a:gd name="connsiteX4" fmla="*/ 96982 w 124691"/>
              <a:gd name="connsiteY4" fmla="*/ 623455 h 1953491"/>
              <a:gd name="connsiteX5" fmla="*/ 124691 w 124691"/>
              <a:gd name="connsiteY5" fmla="*/ 762000 h 1953491"/>
              <a:gd name="connsiteX6" fmla="*/ 110836 w 124691"/>
              <a:gd name="connsiteY6" fmla="*/ 1440873 h 1953491"/>
              <a:gd name="connsiteX7" fmla="*/ 83127 w 124691"/>
              <a:gd name="connsiteY7" fmla="*/ 1676400 h 1953491"/>
              <a:gd name="connsiteX8" fmla="*/ 55418 w 124691"/>
              <a:gd name="connsiteY8" fmla="*/ 1856509 h 1953491"/>
              <a:gd name="connsiteX9" fmla="*/ 69273 w 124691"/>
              <a:gd name="connsiteY9" fmla="*/ 1953491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691" h="1953491">
                <a:moveTo>
                  <a:pt x="0" y="0"/>
                </a:moveTo>
                <a:cubicBezTo>
                  <a:pt x="10643" y="85150"/>
                  <a:pt x="14956" y="124926"/>
                  <a:pt x="27709" y="207818"/>
                </a:cubicBezTo>
                <a:cubicBezTo>
                  <a:pt x="41643" y="298389"/>
                  <a:pt x="33886" y="267915"/>
                  <a:pt x="55418" y="332509"/>
                </a:cubicBezTo>
                <a:cubicBezTo>
                  <a:pt x="62847" y="406798"/>
                  <a:pt x="69517" y="493182"/>
                  <a:pt x="83127" y="568037"/>
                </a:cubicBezTo>
                <a:cubicBezTo>
                  <a:pt x="86533" y="586771"/>
                  <a:pt x="92992" y="604836"/>
                  <a:pt x="96982" y="623455"/>
                </a:cubicBezTo>
                <a:cubicBezTo>
                  <a:pt x="106850" y="669506"/>
                  <a:pt x="115455" y="715818"/>
                  <a:pt x="124691" y="762000"/>
                </a:cubicBezTo>
                <a:cubicBezTo>
                  <a:pt x="120073" y="988291"/>
                  <a:pt x="118504" y="1214665"/>
                  <a:pt x="110836" y="1440873"/>
                </a:cubicBezTo>
                <a:cubicBezTo>
                  <a:pt x="107541" y="1538081"/>
                  <a:pt x="93830" y="1585420"/>
                  <a:pt x="83127" y="1676400"/>
                </a:cubicBezTo>
                <a:cubicBezTo>
                  <a:pt x="63644" y="1842003"/>
                  <a:pt x="85264" y="1766974"/>
                  <a:pt x="55418" y="1856509"/>
                </a:cubicBezTo>
                <a:cubicBezTo>
                  <a:pt x="71084" y="1934839"/>
                  <a:pt x="69273" y="1902234"/>
                  <a:pt x="69273" y="1953491"/>
                </a:cubicBezTo>
              </a:path>
            </a:pathLst>
          </a:cu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7416A98-9160-49A6-9DCA-88374BC8F377}"/>
              </a:ext>
            </a:extLst>
          </p:cNvPr>
          <p:cNvSpPr/>
          <p:nvPr/>
        </p:nvSpPr>
        <p:spPr>
          <a:xfrm>
            <a:off x="4184073" y="1163782"/>
            <a:ext cx="96982" cy="1981200"/>
          </a:xfrm>
          <a:custGeom>
            <a:avLst/>
            <a:gdLst>
              <a:gd name="connsiteX0" fmla="*/ 0 w 96982"/>
              <a:gd name="connsiteY0" fmla="*/ 0 h 1981200"/>
              <a:gd name="connsiteX1" fmla="*/ 13854 w 96982"/>
              <a:gd name="connsiteY1" fmla="*/ 207818 h 1981200"/>
              <a:gd name="connsiteX2" fmla="*/ 27709 w 96982"/>
              <a:gd name="connsiteY2" fmla="*/ 665018 h 1981200"/>
              <a:gd name="connsiteX3" fmla="*/ 55418 w 96982"/>
              <a:gd name="connsiteY3" fmla="*/ 831273 h 1981200"/>
              <a:gd name="connsiteX4" fmla="*/ 69272 w 96982"/>
              <a:gd name="connsiteY4" fmla="*/ 928254 h 1981200"/>
              <a:gd name="connsiteX5" fmla="*/ 96982 w 96982"/>
              <a:gd name="connsiteY5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82" h="1981200">
                <a:moveTo>
                  <a:pt x="0" y="0"/>
                </a:moveTo>
                <a:cubicBezTo>
                  <a:pt x="4618" y="69273"/>
                  <a:pt x="10964" y="138452"/>
                  <a:pt x="13854" y="207818"/>
                </a:cubicBezTo>
                <a:cubicBezTo>
                  <a:pt x="20201" y="360156"/>
                  <a:pt x="20280" y="512729"/>
                  <a:pt x="27709" y="665018"/>
                </a:cubicBezTo>
                <a:cubicBezTo>
                  <a:pt x="34887" y="812169"/>
                  <a:pt x="37155" y="730824"/>
                  <a:pt x="55418" y="831273"/>
                </a:cubicBezTo>
                <a:cubicBezTo>
                  <a:pt x="61260" y="863401"/>
                  <a:pt x="64654" y="895927"/>
                  <a:pt x="69272" y="928254"/>
                </a:cubicBezTo>
                <a:cubicBezTo>
                  <a:pt x="83327" y="1954239"/>
                  <a:pt x="-23494" y="1619780"/>
                  <a:pt x="96982" y="198120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900EBB8-658D-479F-8C97-973C8720E593}"/>
              </a:ext>
            </a:extLst>
          </p:cNvPr>
          <p:cNvSpPr/>
          <p:nvPr/>
        </p:nvSpPr>
        <p:spPr>
          <a:xfrm>
            <a:off x="4585855" y="1246909"/>
            <a:ext cx="153937" cy="1953491"/>
          </a:xfrm>
          <a:custGeom>
            <a:avLst/>
            <a:gdLst>
              <a:gd name="connsiteX0" fmla="*/ 0 w 153937"/>
              <a:gd name="connsiteY0" fmla="*/ 0 h 1953491"/>
              <a:gd name="connsiteX1" fmla="*/ 13854 w 153937"/>
              <a:gd name="connsiteY1" fmla="*/ 858982 h 1953491"/>
              <a:gd name="connsiteX2" fmla="*/ 27709 w 153937"/>
              <a:gd name="connsiteY2" fmla="*/ 914400 h 1953491"/>
              <a:gd name="connsiteX3" fmla="*/ 55418 w 153937"/>
              <a:gd name="connsiteY3" fmla="*/ 1080655 h 1953491"/>
              <a:gd name="connsiteX4" fmla="*/ 69272 w 153937"/>
              <a:gd name="connsiteY4" fmla="*/ 1205346 h 1953491"/>
              <a:gd name="connsiteX5" fmla="*/ 83127 w 153937"/>
              <a:gd name="connsiteY5" fmla="*/ 1288473 h 1953491"/>
              <a:gd name="connsiteX6" fmla="*/ 96981 w 153937"/>
              <a:gd name="connsiteY6" fmla="*/ 1440873 h 1953491"/>
              <a:gd name="connsiteX7" fmla="*/ 110836 w 153937"/>
              <a:gd name="connsiteY7" fmla="*/ 1496291 h 1953491"/>
              <a:gd name="connsiteX8" fmla="*/ 124690 w 153937"/>
              <a:gd name="connsiteY8" fmla="*/ 1593273 h 1953491"/>
              <a:gd name="connsiteX9" fmla="*/ 138545 w 153937"/>
              <a:gd name="connsiteY9" fmla="*/ 1676400 h 1953491"/>
              <a:gd name="connsiteX10" fmla="*/ 152400 w 153937"/>
              <a:gd name="connsiteY10" fmla="*/ 1745673 h 1953491"/>
              <a:gd name="connsiteX11" fmla="*/ 152400 w 153937"/>
              <a:gd name="connsiteY11" fmla="*/ 1953491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937" h="1953491">
                <a:moveTo>
                  <a:pt x="0" y="0"/>
                </a:moveTo>
                <a:cubicBezTo>
                  <a:pt x="4618" y="286327"/>
                  <a:pt x="5180" y="572749"/>
                  <a:pt x="13854" y="858982"/>
                </a:cubicBezTo>
                <a:cubicBezTo>
                  <a:pt x="14431" y="878014"/>
                  <a:pt x="24579" y="895618"/>
                  <a:pt x="27709" y="914400"/>
                </a:cubicBezTo>
                <a:cubicBezTo>
                  <a:pt x="60142" y="1108999"/>
                  <a:pt x="24239" y="955940"/>
                  <a:pt x="55418" y="1080655"/>
                </a:cubicBezTo>
                <a:cubicBezTo>
                  <a:pt x="60036" y="1122219"/>
                  <a:pt x="63745" y="1163893"/>
                  <a:pt x="69272" y="1205346"/>
                </a:cubicBezTo>
                <a:cubicBezTo>
                  <a:pt x="72985" y="1233191"/>
                  <a:pt x="79845" y="1260574"/>
                  <a:pt x="83127" y="1288473"/>
                </a:cubicBezTo>
                <a:cubicBezTo>
                  <a:pt x="89087" y="1339133"/>
                  <a:pt x="90239" y="1390311"/>
                  <a:pt x="96981" y="1440873"/>
                </a:cubicBezTo>
                <a:cubicBezTo>
                  <a:pt x="99498" y="1459747"/>
                  <a:pt x="107430" y="1477557"/>
                  <a:pt x="110836" y="1496291"/>
                </a:cubicBezTo>
                <a:cubicBezTo>
                  <a:pt x="116678" y="1528420"/>
                  <a:pt x="119725" y="1560997"/>
                  <a:pt x="124690" y="1593273"/>
                </a:cubicBezTo>
                <a:cubicBezTo>
                  <a:pt x="128961" y="1621038"/>
                  <a:pt x="133520" y="1648762"/>
                  <a:pt x="138545" y="1676400"/>
                </a:cubicBezTo>
                <a:cubicBezTo>
                  <a:pt x="142758" y="1699568"/>
                  <a:pt x="151224" y="1722154"/>
                  <a:pt x="152400" y="1745673"/>
                </a:cubicBezTo>
                <a:cubicBezTo>
                  <a:pt x="155859" y="1814859"/>
                  <a:pt x="152400" y="1884218"/>
                  <a:pt x="152400" y="1953491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9206C43-2A5B-4F1C-A5C2-24ECFE9051D2}"/>
              </a:ext>
            </a:extLst>
          </p:cNvPr>
          <p:cNvSpPr/>
          <p:nvPr/>
        </p:nvSpPr>
        <p:spPr>
          <a:xfrm>
            <a:off x="4973782" y="1371600"/>
            <a:ext cx="193963" cy="1898073"/>
          </a:xfrm>
          <a:custGeom>
            <a:avLst/>
            <a:gdLst>
              <a:gd name="connsiteX0" fmla="*/ 0 w 193963"/>
              <a:gd name="connsiteY0" fmla="*/ 0 h 1898073"/>
              <a:gd name="connsiteX1" fmla="*/ 13854 w 193963"/>
              <a:gd name="connsiteY1" fmla="*/ 221673 h 1898073"/>
              <a:gd name="connsiteX2" fmla="*/ 55418 w 193963"/>
              <a:gd name="connsiteY2" fmla="*/ 387927 h 1898073"/>
              <a:gd name="connsiteX3" fmla="*/ 83127 w 193963"/>
              <a:gd name="connsiteY3" fmla="*/ 512618 h 1898073"/>
              <a:gd name="connsiteX4" fmla="*/ 96982 w 193963"/>
              <a:gd name="connsiteY4" fmla="*/ 554182 h 1898073"/>
              <a:gd name="connsiteX5" fmla="*/ 124691 w 193963"/>
              <a:gd name="connsiteY5" fmla="*/ 886691 h 1898073"/>
              <a:gd name="connsiteX6" fmla="*/ 138545 w 193963"/>
              <a:gd name="connsiteY6" fmla="*/ 1205345 h 1898073"/>
              <a:gd name="connsiteX7" fmla="*/ 166254 w 193963"/>
              <a:gd name="connsiteY7" fmla="*/ 1634836 h 1898073"/>
              <a:gd name="connsiteX8" fmla="*/ 193963 w 193963"/>
              <a:gd name="connsiteY8" fmla="*/ 1898073 h 189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963" h="1898073">
                <a:moveTo>
                  <a:pt x="0" y="0"/>
                </a:moveTo>
                <a:cubicBezTo>
                  <a:pt x="4618" y="73891"/>
                  <a:pt x="6835" y="147971"/>
                  <a:pt x="13854" y="221673"/>
                </a:cubicBezTo>
                <a:cubicBezTo>
                  <a:pt x="18427" y="269691"/>
                  <a:pt x="43907" y="345719"/>
                  <a:pt x="55418" y="387927"/>
                </a:cubicBezTo>
                <a:cubicBezTo>
                  <a:pt x="98093" y="544401"/>
                  <a:pt x="36960" y="327950"/>
                  <a:pt x="83127" y="512618"/>
                </a:cubicBezTo>
                <a:cubicBezTo>
                  <a:pt x="86669" y="526786"/>
                  <a:pt x="92364" y="540327"/>
                  <a:pt x="96982" y="554182"/>
                </a:cubicBezTo>
                <a:cubicBezTo>
                  <a:pt x="123626" y="714050"/>
                  <a:pt x="111936" y="625211"/>
                  <a:pt x="124691" y="886691"/>
                </a:cubicBezTo>
                <a:cubicBezTo>
                  <a:pt x="129871" y="992883"/>
                  <a:pt x="132648" y="1099190"/>
                  <a:pt x="138545" y="1205345"/>
                </a:cubicBezTo>
                <a:cubicBezTo>
                  <a:pt x="146503" y="1348585"/>
                  <a:pt x="131459" y="1495658"/>
                  <a:pt x="166254" y="1634836"/>
                </a:cubicBezTo>
                <a:cubicBezTo>
                  <a:pt x="196948" y="1757608"/>
                  <a:pt x="178842" y="1671256"/>
                  <a:pt x="193963" y="1898073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15D8F94-681F-4293-87FF-C5A67D911868}"/>
              </a:ext>
            </a:extLst>
          </p:cNvPr>
          <p:cNvSpPr/>
          <p:nvPr/>
        </p:nvSpPr>
        <p:spPr>
          <a:xfrm>
            <a:off x="5375564" y="1413164"/>
            <a:ext cx="222832" cy="2078181"/>
          </a:xfrm>
          <a:custGeom>
            <a:avLst/>
            <a:gdLst>
              <a:gd name="connsiteX0" fmla="*/ 0 w 222832"/>
              <a:gd name="connsiteY0" fmla="*/ 0 h 2078181"/>
              <a:gd name="connsiteX1" fmla="*/ 27709 w 222832"/>
              <a:gd name="connsiteY1" fmla="*/ 69272 h 2078181"/>
              <a:gd name="connsiteX2" fmla="*/ 55418 w 222832"/>
              <a:gd name="connsiteY2" fmla="*/ 207818 h 2078181"/>
              <a:gd name="connsiteX3" fmla="*/ 69272 w 222832"/>
              <a:gd name="connsiteY3" fmla="*/ 263236 h 2078181"/>
              <a:gd name="connsiteX4" fmla="*/ 83127 w 222832"/>
              <a:gd name="connsiteY4" fmla="*/ 1316181 h 2078181"/>
              <a:gd name="connsiteX5" fmla="*/ 96981 w 222832"/>
              <a:gd name="connsiteY5" fmla="*/ 1413163 h 2078181"/>
              <a:gd name="connsiteX6" fmla="*/ 124691 w 222832"/>
              <a:gd name="connsiteY6" fmla="*/ 1537854 h 2078181"/>
              <a:gd name="connsiteX7" fmla="*/ 166254 w 222832"/>
              <a:gd name="connsiteY7" fmla="*/ 1801091 h 2078181"/>
              <a:gd name="connsiteX8" fmla="*/ 180109 w 222832"/>
              <a:gd name="connsiteY8" fmla="*/ 1884218 h 2078181"/>
              <a:gd name="connsiteX9" fmla="*/ 193963 w 222832"/>
              <a:gd name="connsiteY9" fmla="*/ 1925781 h 2078181"/>
              <a:gd name="connsiteX10" fmla="*/ 207818 w 222832"/>
              <a:gd name="connsiteY10" fmla="*/ 1981200 h 2078181"/>
              <a:gd name="connsiteX11" fmla="*/ 221672 w 222832"/>
              <a:gd name="connsiteY11" fmla="*/ 2022763 h 2078181"/>
              <a:gd name="connsiteX12" fmla="*/ 221672 w 222832"/>
              <a:gd name="connsiteY12" fmla="*/ 2078181 h 207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2832" h="2078181">
                <a:moveTo>
                  <a:pt x="0" y="0"/>
                </a:moveTo>
                <a:cubicBezTo>
                  <a:pt x="9236" y="23091"/>
                  <a:pt x="19845" y="45679"/>
                  <a:pt x="27709" y="69272"/>
                </a:cubicBezTo>
                <a:cubicBezTo>
                  <a:pt x="43796" y="117534"/>
                  <a:pt x="45189" y="156672"/>
                  <a:pt x="55418" y="207818"/>
                </a:cubicBezTo>
                <a:cubicBezTo>
                  <a:pt x="59152" y="226489"/>
                  <a:pt x="64654" y="244763"/>
                  <a:pt x="69272" y="263236"/>
                </a:cubicBezTo>
                <a:cubicBezTo>
                  <a:pt x="73890" y="614218"/>
                  <a:pt x="74671" y="965271"/>
                  <a:pt x="83127" y="1316181"/>
                </a:cubicBezTo>
                <a:cubicBezTo>
                  <a:pt x="83914" y="1348827"/>
                  <a:pt x="92016" y="1380887"/>
                  <a:pt x="96981" y="1413163"/>
                </a:cubicBezTo>
                <a:cubicBezTo>
                  <a:pt x="110914" y="1503727"/>
                  <a:pt x="103160" y="1473264"/>
                  <a:pt x="124691" y="1537854"/>
                </a:cubicBezTo>
                <a:cubicBezTo>
                  <a:pt x="146644" y="1735435"/>
                  <a:pt x="127080" y="1592165"/>
                  <a:pt x="166254" y="1801091"/>
                </a:cubicBezTo>
                <a:cubicBezTo>
                  <a:pt x="171431" y="1828701"/>
                  <a:pt x="174015" y="1856796"/>
                  <a:pt x="180109" y="1884218"/>
                </a:cubicBezTo>
                <a:cubicBezTo>
                  <a:pt x="183277" y="1898474"/>
                  <a:pt x="189951" y="1911739"/>
                  <a:pt x="193963" y="1925781"/>
                </a:cubicBezTo>
                <a:cubicBezTo>
                  <a:pt x="199194" y="1944090"/>
                  <a:pt x="202587" y="1962891"/>
                  <a:pt x="207818" y="1981200"/>
                </a:cubicBezTo>
                <a:cubicBezTo>
                  <a:pt x="211830" y="1995242"/>
                  <a:pt x="219607" y="2008306"/>
                  <a:pt x="221672" y="2022763"/>
                </a:cubicBezTo>
                <a:cubicBezTo>
                  <a:pt x="224284" y="2041050"/>
                  <a:pt x="221672" y="2059708"/>
                  <a:pt x="221672" y="2078181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D4D3553-BAA1-4A1E-9C69-A591AA416EA2}"/>
              </a:ext>
            </a:extLst>
          </p:cNvPr>
          <p:cNvSpPr/>
          <p:nvPr/>
        </p:nvSpPr>
        <p:spPr>
          <a:xfrm>
            <a:off x="5749636" y="1537855"/>
            <a:ext cx="249410" cy="1537854"/>
          </a:xfrm>
          <a:custGeom>
            <a:avLst/>
            <a:gdLst>
              <a:gd name="connsiteX0" fmla="*/ 0 w 249410"/>
              <a:gd name="connsiteY0" fmla="*/ 0 h 1537854"/>
              <a:gd name="connsiteX1" fmla="*/ 27709 w 249410"/>
              <a:gd name="connsiteY1" fmla="*/ 789709 h 1537854"/>
              <a:gd name="connsiteX2" fmla="*/ 41564 w 249410"/>
              <a:gd name="connsiteY2" fmla="*/ 858981 h 1537854"/>
              <a:gd name="connsiteX3" fmla="*/ 55419 w 249410"/>
              <a:gd name="connsiteY3" fmla="*/ 942109 h 1537854"/>
              <a:gd name="connsiteX4" fmla="*/ 83128 w 249410"/>
              <a:gd name="connsiteY4" fmla="*/ 1025236 h 1537854"/>
              <a:gd name="connsiteX5" fmla="*/ 110837 w 249410"/>
              <a:gd name="connsiteY5" fmla="*/ 1122218 h 1537854"/>
              <a:gd name="connsiteX6" fmla="*/ 138546 w 249410"/>
              <a:gd name="connsiteY6" fmla="*/ 1219200 h 1537854"/>
              <a:gd name="connsiteX7" fmla="*/ 221673 w 249410"/>
              <a:gd name="connsiteY7" fmla="*/ 1357745 h 1537854"/>
              <a:gd name="connsiteX8" fmla="*/ 235528 w 249410"/>
              <a:gd name="connsiteY8" fmla="*/ 1413163 h 1537854"/>
              <a:gd name="connsiteX9" fmla="*/ 249382 w 249410"/>
              <a:gd name="connsiteY9" fmla="*/ 1537854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410" h="1537854">
                <a:moveTo>
                  <a:pt x="0" y="0"/>
                </a:moveTo>
                <a:cubicBezTo>
                  <a:pt x="9236" y="263236"/>
                  <a:pt x="14979" y="526618"/>
                  <a:pt x="27709" y="789709"/>
                </a:cubicBezTo>
                <a:cubicBezTo>
                  <a:pt x="28847" y="813229"/>
                  <a:pt x="37351" y="835813"/>
                  <a:pt x="41564" y="858981"/>
                </a:cubicBezTo>
                <a:cubicBezTo>
                  <a:pt x="46589" y="886619"/>
                  <a:pt x="48606" y="914856"/>
                  <a:pt x="55419" y="942109"/>
                </a:cubicBezTo>
                <a:cubicBezTo>
                  <a:pt x="62503" y="970445"/>
                  <a:pt x="76044" y="996900"/>
                  <a:pt x="83128" y="1025236"/>
                </a:cubicBezTo>
                <a:cubicBezTo>
                  <a:pt x="113481" y="1146651"/>
                  <a:pt x="81023" y="1022839"/>
                  <a:pt x="110837" y="1122218"/>
                </a:cubicBezTo>
                <a:cubicBezTo>
                  <a:pt x="120498" y="1154421"/>
                  <a:pt x="124230" y="1188779"/>
                  <a:pt x="138546" y="1219200"/>
                </a:cubicBezTo>
                <a:cubicBezTo>
                  <a:pt x="161478" y="1267930"/>
                  <a:pt x="221673" y="1357745"/>
                  <a:pt x="221673" y="1357745"/>
                </a:cubicBezTo>
                <a:cubicBezTo>
                  <a:pt x="226291" y="1376218"/>
                  <a:pt x="232122" y="1394429"/>
                  <a:pt x="235528" y="1413163"/>
                </a:cubicBezTo>
                <a:cubicBezTo>
                  <a:pt x="250688" y="1496544"/>
                  <a:pt x="249382" y="1483923"/>
                  <a:pt x="249382" y="1537854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9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CC94-431C-43F7-A4D1-5592A11B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39" y="274320"/>
            <a:ext cx="3200400" cy="1737360"/>
          </a:xfrm>
        </p:spPr>
        <p:txBody>
          <a:bodyPr>
            <a:normAutofit/>
          </a:bodyPr>
          <a:lstStyle/>
          <a:p>
            <a:r>
              <a:rPr lang="en-US" sz="5000" dirty="0"/>
              <a:t>T-shirt Yarn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9614F0-E9DB-463E-A217-CCC17E7DF827}"/>
              </a:ext>
            </a:extLst>
          </p:cNvPr>
          <p:cNvSpPr txBox="1">
            <a:spLocks/>
          </p:cNvSpPr>
          <p:nvPr/>
        </p:nvSpPr>
        <p:spPr>
          <a:xfrm>
            <a:off x="672646" y="4622027"/>
            <a:ext cx="7285383" cy="1209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600" dirty="0"/>
              <a:t>2) In the uncut section, use scissors to connect the cuts across, but offset by one (to make a spiral).  The first and last cuts will go off the edge of the shirt, in the direction of the spiral.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850317-07F9-4427-8A09-2A58680CE55C}"/>
              </a:ext>
            </a:extLst>
          </p:cNvPr>
          <p:cNvGrpSpPr/>
          <p:nvPr/>
        </p:nvGrpSpPr>
        <p:grpSpPr>
          <a:xfrm>
            <a:off x="8549639" y="2304554"/>
            <a:ext cx="3200400" cy="2922104"/>
            <a:chOff x="619001" y="1751873"/>
            <a:chExt cx="4119439" cy="4093852"/>
          </a:xfrm>
        </p:grpSpPr>
        <p:pic>
          <p:nvPicPr>
            <p:cNvPr id="5122" name="Picture 2" descr="How to make yarn from Old T-shirts - 2 super easy ways - Sew Guide">
              <a:extLst>
                <a:ext uri="{FF2B5EF4-FFF2-40B4-BE49-F238E27FC236}">
                  <a16:creationId xmlns:a16="http://schemas.microsoft.com/office/drawing/2014/main" id="{FB47FD80-6123-46B3-AECA-919643CC8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01" y="1751873"/>
              <a:ext cx="4119439" cy="4093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0EAE08-43FB-4883-AD23-C9B89A46FB8A}"/>
                </a:ext>
              </a:extLst>
            </p:cNvPr>
            <p:cNvGrpSpPr/>
            <p:nvPr/>
          </p:nvGrpSpPr>
          <p:grpSpPr>
            <a:xfrm>
              <a:off x="1832403" y="3617843"/>
              <a:ext cx="1893260" cy="1371600"/>
              <a:chOff x="1832403" y="3617843"/>
              <a:chExt cx="1893260" cy="13716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40D177BD-DFBD-4D32-959E-3A1AE50077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36178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4F0D030-CB09-45EE-B235-5CF20AE675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4205" y="377892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D78A5B1-5B64-484C-A932-6ACCE3E994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3942521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C7E0577-B1AD-4EC7-8316-E9FC96C9EE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11480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88B276B-9E82-40F1-BBEA-248CA8EA82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300330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770843D-45F8-4A5F-8A08-7EF3368B80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499112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9B96B9C-2631-40D5-AC1A-8958381DE7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6846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236B9F6-9132-44C9-8546-D921197136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846321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A5AC2C7-C004-4E77-8582-09642CB71A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2403" y="4989443"/>
                <a:ext cx="1891458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C73B3A20-7774-4D19-B191-FBC46BBB7A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7" t="21709" r="16364"/>
          <a:stretch/>
        </p:blipFill>
        <p:spPr>
          <a:xfrm>
            <a:off x="2133600" y="455896"/>
            <a:ext cx="4696691" cy="3942006"/>
          </a:xfrm>
          <a:prstGeom prst="rect">
            <a:avLst/>
          </a:pr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56D25B2-16D0-4D4B-8B76-43C87D3327B2}"/>
              </a:ext>
            </a:extLst>
          </p:cNvPr>
          <p:cNvSpPr/>
          <p:nvPr/>
        </p:nvSpPr>
        <p:spPr>
          <a:xfrm>
            <a:off x="2867891" y="1468582"/>
            <a:ext cx="166254" cy="1302402"/>
          </a:xfrm>
          <a:custGeom>
            <a:avLst/>
            <a:gdLst>
              <a:gd name="connsiteX0" fmla="*/ 0 w 166254"/>
              <a:gd name="connsiteY0" fmla="*/ 0 h 1302402"/>
              <a:gd name="connsiteX1" fmla="*/ 13854 w 166254"/>
              <a:gd name="connsiteY1" fmla="*/ 69273 h 1302402"/>
              <a:gd name="connsiteX2" fmla="*/ 27709 w 166254"/>
              <a:gd name="connsiteY2" fmla="*/ 152400 h 1302402"/>
              <a:gd name="connsiteX3" fmla="*/ 41564 w 166254"/>
              <a:gd name="connsiteY3" fmla="*/ 193963 h 1302402"/>
              <a:gd name="connsiteX4" fmla="*/ 55418 w 166254"/>
              <a:gd name="connsiteY4" fmla="*/ 304800 h 1302402"/>
              <a:gd name="connsiteX5" fmla="*/ 69273 w 166254"/>
              <a:gd name="connsiteY5" fmla="*/ 387927 h 1302402"/>
              <a:gd name="connsiteX6" fmla="*/ 83127 w 166254"/>
              <a:gd name="connsiteY6" fmla="*/ 512618 h 1302402"/>
              <a:gd name="connsiteX7" fmla="*/ 110836 w 166254"/>
              <a:gd name="connsiteY7" fmla="*/ 665018 h 1302402"/>
              <a:gd name="connsiteX8" fmla="*/ 124691 w 166254"/>
              <a:gd name="connsiteY8" fmla="*/ 858982 h 1302402"/>
              <a:gd name="connsiteX9" fmla="*/ 138545 w 166254"/>
              <a:gd name="connsiteY9" fmla="*/ 1246909 h 1302402"/>
              <a:gd name="connsiteX10" fmla="*/ 166254 w 166254"/>
              <a:gd name="connsiteY10" fmla="*/ 1302327 h 130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254" h="1302402">
                <a:moveTo>
                  <a:pt x="0" y="0"/>
                </a:moveTo>
                <a:cubicBezTo>
                  <a:pt x="4618" y="23091"/>
                  <a:pt x="9642" y="46105"/>
                  <a:pt x="13854" y="69273"/>
                </a:cubicBezTo>
                <a:cubicBezTo>
                  <a:pt x="18879" y="96911"/>
                  <a:pt x="21615" y="124978"/>
                  <a:pt x="27709" y="152400"/>
                </a:cubicBezTo>
                <a:cubicBezTo>
                  <a:pt x="30877" y="166656"/>
                  <a:pt x="36946" y="180109"/>
                  <a:pt x="41564" y="193963"/>
                </a:cubicBezTo>
                <a:cubicBezTo>
                  <a:pt x="46182" y="230909"/>
                  <a:pt x="50152" y="267941"/>
                  <a:pt x="55418" y="304800"/>
                </a:cubicBezTo>
                <a:cubicBezTo>
                  <a:pt x="59391" y="332609"/>
                  <a:pt x="65560" y="360082"/>
                  <a:pt x="69273" y="387927"/>
                </a:cubicBezTo>
                <a:cubicBezTo>
                  <a:pt x="74800" y="429380"/>
                  <a:pt x="77600" y="471165"/>
                  <a:pt x="83127" y="512618"/>
                </a:cubicBezTo>
                <a:cubicBezTo>
                  <a:pt x="90215" y="565779"/>
                  <a:pt x="100391" y="612791"/>
                  <a:pt x="110836" y="665018"/>
                </a:cubicBezTo>
                <a:cubicBezTo>
                  <a:pt x="115454" y="729673"/>
                  <a:pt x="121608" y="794236"/>
                  <a:pt x="124691" y="858982"/>
                </a:cubicBezTo>
                <a:cubicBezTo>
                  <a:pt x="130846" y="988227"/>
                  <a:pt x="130474" y="1117770"/>
                  <a:pt x="138545" y="1246909"/>
                </a:cubicBezTo>
                <a:cubicBezTo>
                  <a:pt x="142289" y="1306807"/>
                  <a:pt x="136083" y="1302327"/>
                  <a:pt x="166254" y="1302327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7B024AD-9531-4697-BFC4-B0C088BF9F38}"/>
              </a:ext>
            </a:extLst>
          </p:cNvPr>
          <p:cNvSpPr/>
          <p:nvPr/>
        </p:nvSpPr>
        <p:spPr>
          <a:xfrm>
            <a:off x="3297382" y="1066800"/>
            <a:ext cx="181926" cy="1717964"/>
          </a:xfrm>
          <a:custGeom>
            <a:avLst/>
            <a:gdLst>
              <a:gd name="connsiteX0" fmla="*/ 0 w 181926"/>
              <a:gd name="connsiteY0" fmla="*/ 0 h 1717964"/>
              <a:gd name="connsiteX1" fmla="*/ 41563 w 181926"/>
              <a:gd name="connsiteY1" fmla="*/ 387927 h 1717964"/>
              <a:gd name="connsiteX2" fmla="*/ 69273 w 181926"/>
              <a:gd name="connsiteY2" fmla="*/ 512618 h 1717964"/>
              <a:gd name="connsiteX3" fmla="*/ 96982 w 181926"/>
              <a:gd name="connsiteY3" fmla="*/ 734291 h 1717964"/>
              <a:gd name="connsiteX4" fmla="*/ 110836 w 181926"/>
              <a:gd name="connsiteY4" fmla="*/ 858982 h 1717964"/>
              <a:gd name="connsiteX5" fmla="*/ 124691 w 181926"/>
              <a:gd name="connsiteY5" fmla="*/ 914400 h 1717964"/>
              <a:gd name="connsiteX6" fmla="*/ 152400 w 181926"/>
              <a:gd name="connsiteY6" fmla="*/ 1136073 h 1717964"/>
              <a:gd name="connsiteX7" fmla="*/ 166254 w 181926"/>
              <a:gd name="connsiteY7" fmla="*/ 1233055 h 1717964"/>
              <a:gd name="connsiteX8" fmla="*/ 180109 w 181926"/>
              <a:gd name="connsiteY8" fmla="*/ 1288473 h 1717964"/>
              <a:gd name="connsiteX9" fmla="*/ 180109 w 181926"/>
              <a:gd name="connsiteY9" fmla="*/ 1717964 h 171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926" h="1717964">
                <a:moveTo>
                  <a:pt x="0" y="0"/>
                </a:moveTo>
                <a:cubicBezTo>
                  <a:pt x="7528" y="105393"/>
                  <a:pt x="15750" y="284677"/>
                  <a:pt x="41563" y="387927"/>
                </a:cubicBezTo>
                <a:cubicBezTo>
                  <a:pt x="51647" y="428263"/>
                  <a:pt x="63410" y="471578"/>
                  <a:pt x="69273" y="512618"/>
                </a:cubicBezTo>
                <a:cubicBezTo>
                  <a:pt x="79804" y="586336"/>
                  <a:pt x="88759" y="660280"/>
                  <a:pt x="96982" y="734291"/>
                </a:cubicBezTo>
                <a:cubicBezTo>
                  <a:pt x="101600" y="775855"/>
                  <a:pt x="104477" y="817649"/>
                  <a:pt x="110836" y="858982"/>
                </a:cubicBezTo>
                <a:cubicBezTo>
                  <a:pt x="113731" y="877802"/>
                  <a:pt x="121285" y="895666"/>
                  <a:pt x="124691" y="914400"/>
                </a:cubicBezTo>
                <a:cubicBezTo>
                  <a:pt x="138048" y="987865"/>
                  <a:pt x="143148" y="1062059"/>
                  <a:pt x="152400" y="1136073"/>
                </a:cubicBezTo>
                <a:cubicBezTo>
                  <a:pt x="156450" y="1168476"/>
                  <a:pt x="160412" y="1200926"/>
                  <a:pt x="166254" y="1233055"/>
                </a:cubicBezTo>
                <a:cubicBezTo>
                  <a:pt x="169660" y="1251789"/>
                  <a:pt x="179565" y="1269440"/>
                  <a:pt x="180109" y="1288473"/>
                </a:cubicBezTo>
                <a:cubicBezTo>
                  <a:pt x="184198" y="1431578"/>
                  <a:pt x="180109" y="1574800"/>
                  <a:pt x="180109" y="1717964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76C0467-1E4B-4108-96CC-510138C20627}"/>
              </a:ext>
            </a:extLst>
          </p:cNvPr>
          <p:cNvSpPr/>
          <p:nvPr/>
        </p:nvSpPr>
        <p:spPr>
          <a:xfrm>
            <a:off x="3754582" y="1149927"/>
            <a:ext cx="124691" cy="1953491"/>
          </a:xfrm>
          <a:custGeom>
            <a:avLst/>
            <a:gdLst>
              <a:gd name="connsiteX0" fmla="*/ 0 w 124691"/>
              <a:gd name="connsiteY0" fmla="*/ 0 h 1953491"/>
              <a:gd name="connsiteX1" fmla="*/ 27709 w 124691"/>
              <a:gd name="connsiteY1" fmla="*/ 207818 h 1953491"/>
              <a:gd name="connsiteX2" fmla="*/ 55418 w 124691"/>
              <a:gd name="connsiteY2" fmla="*/ 332509 h 1953491"/>
              <a:gd name="connsiteX3" fmla="*/ 83127 w 124691"/>
              <a:gd name="connsiteY3" fmla="*/ 568037 h 1953491"/>
              <a:gd name="connsiteX4" fmla="*/ 96982 w 124691"/>
              <a:gd name="connsiteY4" fmla="*/ 623455 h 1953491"/>
              <a:gd name="connsiteX5" fmla="*/ 124691 w 124691"/>
              <a:gd name="connsiteY5" fmla="*/ 762000 h 1953491"/>
              <a:gd name="connsiteX6" fmla="*/ 110836 w 124691"/>
              <a:gd name="connsiteY6" fmla="*/ 1440873 h 1953491"/>
              <a:gd name="connsiteX7" fmla="*/ 83127 w 124691"/>
              <a:gd name="connsiteY7" fmla="*/ 1676400 h 1953491"/>
              <a:gd name="connsiteX8" fmla="*/ 55418 w 124691"/>
              <a:gd name="connsiteY8" fmla="*/ 1856509 h 1953491"/>
              <a:gd name="connsiteX9" fmla="*/ 69273 w 124691"/>
              <a:gd name="connsiteY9" fmla="*/ 1953491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691" h="1953491">
                <a:moveTo>
                  <a:pt x="0" y="0"/>
                </a:moveTo>
                <a:cubicBezTo>
                  <a:pt x="10643" y="85150"/>
                  <a:pt x="14956" y="124926"/>
                  <a:pt x="27709" y="207818"/>
                </a:cubicBezTo>
                <a:cubicBezTo>
                  <a:pt x="41643" y="298389"/>
                  <a:pt x="33886" y="267915"/>
                  <a:pt x="55418" y="332509"/>
                </a:cubicBezTo>
                <a:cubicBezTo>
                  <a:pt x="62847" y="406798"/>
                  <a:pt x="69517" y="493182"/>
                  <a:pt x="83127" y="568037"/>
                </a:cubicBezTo>
                <a:cubicBezTo>
                  <a:pt x="86533" y="586771"/>
                  <a:pt x="92992" y="604836"/>
                  <a:pt x="96982" y="623455"/>
                </a:cubicBezTo>
                <a:cubicBezTo>
                  <a:pt x="106850" y="669506"/>
                  <a:pt x="115455" y="715818"/>
                  <a:pt x="124691" y="762000"/>
                </a:cubicBezTo>
                <a:cubicBezTo>
                  <a:pt x="120073" y="988291"/>
                  <a:pt x="118504" y="1214665"/>
                  <a:pt x="110836" y="1440873"/>
                </a:cubicBezTo>
                <a:cubicBezTo>
                  <a:pt x="107541" y="1538081"/>
                  <a:pt x="93830" y="1585420"/>
                  <a:pt x="83127" y="1676400"/>
                </a:cubicBezTo>
                <a:cubicBezTo>
                  <a:pt x="63644" y="1842003"/>
                  <a:pt x="85264" y="1766974"/>
                  <a:pt x="55418" y="1856509"/>
                </a:cubicBezTo>
                <a:cubicBezTo>
                  <a:pt x="71084" y="1934839"/>
                  <a:pt x="69273" y="1902234"/>
                  <a:pt x="69273" y="1953491"/>
                </a:cubicBezTo>
              </a:path>
            </a:pathLst>
          </a:cu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7416A98-9160-49A6-9DCA-88374BC8F377}"/>
              </a:ext>
            </a:extLst>
          </p:cNvPr>
          <p:cNvSpPr/>
          <p:nvPr/>
        </p:nvSpPr>
        <p:spPr>
          <a:xfrm>
            <a:off x="4184073" y="1163782"/>
            <a:ext cx="96982" cy="1981200"/>
          </a:xfrm>
          <a:custGeom>
            <a:avLst/>
            <a:gdLst>
              <a:gd name="connsiteX0" fmla="*/ 0 w 96982"/>
              <a:gd name="connsiteY0" fmla="*/ 0 h 1981200"/>
              <a:gd name="connsiteX1" fmla="*/ 13854 w 96982"/>
              <a:gd name="connsiteY1" fmla="*/ 207818 h 1981200"/>
              <a:gd name="connsiteX2" fmla="*/ 27709 w 96982"/>
              <a:gd name="connsiteY2" fmla="*/ 665018 h 1981200"/>
              <a:gd name="connsiteX3" fmla="*/ 55418 w 96982"/>
              <a:gd name="connsiteY3" fmla="*/ 831273 h 1981200"/>
              <a:gd name="connsiteX4" fmla="*/ 69272 w 96982"/>
              <a:gd name="connsiteY4" fmla="*/ 928254 h 1981200"/>
              <a:gd name="connsiteX5" fmla="*/ 96982 w 96982"/>
              <a:gd name="connsiteY5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82" h="1981200">
                <a:moveTo>
                  <a:pt x="0" y="0"/>
                </a:moveTo>
                <a:cubicBezTo>
                  <a:pt x="4618" y="69273"/>
                  <a:pt x="10964" y="138452"/>
                  <a:pt x="13854" y="207818"/>
                </a:cubicBezTo>
                <a:cubicBezTo>
                  <a:pt x="20201" y="360156"/>
                  <a:pt x="20280" y="512729"/>
                  <a:pt x="27709" y="665018"/>
                </a:cubicBezTo>
                <a:cubicBezTo>
                  <a:pt x="34887" y="812169"/>
                  <a:pt x="37155" y="730824"/>
                  <a:pt x="55418" y="831273"/>
                </a:cubicBezTo>
                <a:cubicBezTo>
                  <a:pt x="61260" y="863401"/>
                  <a:pt x="64654" y="895927"/>
                  <a:pt x="69272" y="928254"/>
                </a:cubicBezTo>
                <a:cubicBezTo>
                  <a:pt x="83327" y="1954239"/>
                  <a:pt x="-23494" y="1619780"/>
                  <a:pt x="96982" y="198120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900EBB8-658D-479F-8C97-973C8720E593}"/>
              </a:ext>
            </a:extLst>
          </p:cNvPr>
          <p:cNvSpPr/>
          <p:nvPr/>
        </p:nvSpPr>
        <p:spPr>
          <a:xfrm>
            <a:off x="4585855" y="1246909"/>
            <a:ext cx="153937" cy="1953491"/>
          </a:xfrm>
          <a:custGeom>
            <a:avLst/>
            <a:gdLst>
              <a:gd name="connsiteX0" fmla="*/ 0 w 153937"/>
              <a:gd name="connsiteY0" fmla="*/ 0 h 1953491"/>
              <a:gd name="connsiteX1" fmla="*/ 13854 w 153937"/>
              <a:gd name="connsiteY1" fmla="*/ 858982 h 1953491"/>
              <a:gd name="connsiteX2" fmla="*/ 27709 w 153937"/>
              <a:gd name="connsiteY2" fmla="*/ 914400 h 1953491"/>
              <a:gd name="connsiteX3" fmla="*/ 55418 w 153937"/>
              <a:gd name="connsiteY3" fmla="*/ 1080655 h 1953491"/>
              <a:gd name="connsiteX4" fmla="*/ 69272 w 153937"/>
              <a:gd name="connsiteY4" fmla="*/ 1205346 h 1953491"/>
              <a:gd name="connsiteX5" fmla="*/ 83127 w 153937"/>
              <a:gd name="connsiteY5" fmla="*/ 1288473 h 1953491"/>
              <a:gd name="connsiteX6" fmla="*/ 96981 w 153937"/>
              <a:gd name="connsiteY6" fmla="*/ 1440873 h 1953491"/>
              <a:gd name="connsiteX7" fmla="*/ 110836 w 153937"/>
              <a:gd name="connsiteY7" fmla="*/ 1496291 h 1953491"/>
              <a:gd name="connsiteX8" fmla="*/ 124690 w 153937"/>
              <a:gd name="connsiteY8" fmla="*/ 1593273 h 1953491"/>
              <a:gd name="connsiteX9" fmla="*/ 138545 w 153937"/>
              <a:gd name="connsiteY9" fmla="*/ 1676400 h 1953491"/>
              <a:gd name="connsiteX10" fmla="*/ 152400 w 153937"/>
              <a:gd name="connsiteY10" fmla="*/ 1745673 h 1953491"/>
              <a:gd name="connsiteX11" fmla="*/ 152400 w 153937"/>
              <a:gd name="connsiteY11" fmla="*/ 1953491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937" h="1953491">
                <a:moveTo>
                  <a:pt x="0" y="0"/>
                </a:moveTo>
                <a:cubicBezTo>
                  <a:pt x="4618" y="286327"/>
                  <a:pt x="5180" y="572749"/>
                  <a:pt x="13854" y="858982"/>
                </a:cubicBezTo>
                <a:cubicBezTo>
                  <a:pt x="14431" y="878014"/>
                  <a:pt x="24579" y="895618"/>
                  <a:pt x="27709" y="914400"/>
                </a:cubicBezTo>
                <a:cubicBezTo>
                  <a:pt x="60142" y="1108999"/>
                  <a:pt x="24239" y="955940"/>
                  <a:pt x="55418" y="1080655"/>
                </a:cubicBezTo>
                <a:cubicBezTo>
                  <a:pt x="60036" y="1122219"/>
                  <a:pt x="63745" y="1163893"/>
                  <a:pt x="69272" y="1205346"/>
                </a:cubicBezTo>
                <a:cubicBezTo>
                  <a:pt x="72985" y="1233191"/>
                  <a:pt x="79845" y="1260574"/>
                  <a:pt x="83127" y="1288473"/>
                </a:cubicBezTo>
                <a:cubicBezTo>
                  <a:pt x="89087" y="1339133"/>
                  <a:pt x="90239" y="1390311"/>
                  <a:pt x="96981" y="1440873"/>
                </a:cubicBezTo>
                <a:cubicBezTo>
                  <a:pt x="99498" y="1459747"/>
                  <a:pt x="107430" y="1477557"/>
                  <a:pt x="110836" y="1496291"/>
                </a:cubicBezTo>
                <a:cubicBezTo>
                  <a:pt x="116678" y="1528420"/>
                  <a:pt x="119725" y="1560997"/>
                  <a:pt x="124690" y="1593273"/>
                </a:cubicBezTo>
                <a:cubicBezTo>
                  <a:pt x="128961" y="1621038"/>
                  <a:pt x="133520" y="1648762"/>
                  <a:pt x="138545" y="1676400"/>
                </a:cubicBezTo>
                <a:cubicBezTo>
                  <a:pt x="142758" y="1699568"/>
                  <a:pt x="151224" y="1722154"/>
                  <a:pt x="152400" y="1745673"/>
                </a:cubicBezTo>
                <a:cubicBezTo>
                  <a:pt x="155859" y="1814859"/>
                  <a:pt x="152400" y="1884218"/>
                  <a:pt x="152400" y="1953491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9206C43-2A5B-4F1C-A5C2-24ECFE9051D2}"/>
              </a:ext>
            </a:extLst>
          </p:cNvPr>
          <p:cNvSpPr/>
          <p:nvPr/>
        </p:nvSpPr>
        <p:spPr>
          <a:xfrm>
            <a:off x="4973782" y="1371600"/>
            <a:ext cx="193963" cy="1898073"/>
          </a:xfrm>
          <a:custGeom>
            <a:avLst/>
            <a:gdLst>
              <a:gd name="connsiteX0" fmla="*/ 0 w 193963"/>
              <a:gd name="connsiteY0" fmla="*/ 0 h 1898073"/>
              <a:gd name="connsiteX1" fmla="*/ 13854 w 193963"/>
              <a:gd name="connsiteY1" fmla="*/ 221673 h 1898073"/>
              <a:gd name="connsiteX2" fmla="*/ 55418 w 193963"/>
              <a:gd name="connsiteY2" fmla="*/ 387927 h 1898073"/>
              <a:gd name="connsiteX3" fmla="*/ 83127 w 193963"/>
              <a:gd name="connsiteY3" fmla="*/ 512618 h 1898073"/>
              <a:gd name="connsiteX4" fmla="*/ 96982 w 193963"/>
              <a:gd name="connsiteY4" fmla="*/ 554182 h 1898073"/>
              <a:gd name="connsiteX5" fmla="*/ 124691 w 193963"/>
              <a:gd name="connsiteY5" fmla="*/ 886691 h 1898073"/>
              <a:gd name="connsiteX6" fmla="*/ 138545 w 193963"/>
              <a:gd name="connsiteY6" fmla="*/ 1205345 h 1898073"/>
              <a:gd name="connsiteX7" fmla="*/ 166254 w 193963"/>
              <a:gd name="connsiteY7" fmla="*/ 1634836 h 1898073"/>
              <a:gd name="connsiteX8" fmla="*/ 193963 w 193963"/>
              <a:gd name="connsiteY8" fmla="*/ 1898073 h 189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963" h="1898073">
                <a:moveTo>
                  <a:pt x="0" y="0"/>
                </a:moveTo>
                <a:cubicBezTo>
                  <a:pt x="4618" y="73891"/>
                  <a:pt x="6835" y="147971"/>
                  <a:pt x="13854" y="221673"/>
                </a:cubicBezTo>
                <a:cubicBezTo>
                  <a:pt x="18427" y="269691"/>
                  <a:pt x="43907" y="345719"/>
                  <a:pt x="55418" y="387927"/>
                </a:cubicBezTo>
                <a:cubicBezTo>
                  <a:pt x="98093" y="544401"/>
                  <a:pt x="36960" y="327950"/>
                  <a:pt x="83127" y="512618"/>
                </a:cubicBezTo>
                <a:cubicBezTo>
                  <a:pt x="86669" y="526786"/>
                  <a:pt x="92364" y="540327"/>
                  <a:pt x="96982" y="554182"/>
                </a:cubicBezTo>
                <a:cubicBezTo>
                  <a:pt x="123626" y="714050"/>
                  <a:pt x="111936" y="625211"/>
                  <a:pt x="124691" y="886691"/>
                </a:cubicBezTo>
                <a:cubicBezTo>
                  <a:pt x="129871" y="992883"/>
                  <a:pt x="132648" y="1099190"/>
                  <a:pt x="138545" y="1205345"/>
                </a:cubicBezTo>
                <a:cubicBezTo>
                  <a:pt x="146503" y="1348585"/>
                  <a:pt x="131459" y="1495658"/>
                  <a:pt x="166254" y="1634836"/>
                </a:cubicBezTo>
                <a:cubicBezTo>
                  <a:pt x="196948" y="1757608"/>
                  <a:pt x="178842" y="1671256"/>
                  <a:pt x="193963" y="1898073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15D8F94-681F-4293-87FF-C5A67D911868}"/>
              </a:ext>
            </a:extLst>
          </p:cNvPr>
          <p:cNvSpPr/>
          <p:nvPr/>
        </p:nvSpPr>
        <p:spPr>
          <a:xfrm>
            <a:off x="5375564" y="1413164"/>
            <a:ext cx="222832" cy="2078181"/>
          </a:xfrm>
          <a:custGeom>
            <a:avLst/>
            <a:gdLst>
              <a:gd name="connsiteX0" fmla="*/ 0 w 222832"/>
              <a:gd name="connsiteY0" fmla="*/ 0 h 2078181"/>
              <a:gd name="connsiteX1" fmla="*/ 27709 w 222832"/>
              <a:gd name="connsiteY1" fmla="*/ 69272 h 2078181"/>
              <a:gd name="connsiteX2" fmla="*/ 55418 w 222832"/>
              <a:gd name="connsiteY2" fmla="*/ 207818 h 2078181"/>
              <a:gd name="connsiteX3" fmla="*/ 69272 w 222832"/>
              <a:gd name="connsiteY3" fmla="*/ 263236 h 2078181"/>
              <a:gd name="connsiteX4" fmla="*/ 83127 w 222832"/>
              <a:gd name="connsiteY4" fmla="*/ 1316181 h 2078181"/>
              <a:gd name="connsiteX5" fmla="*/ 96981 w 222832"/>
              <a:gd name="connsiteY5" fmla="*/ 1413163 h 2078181"/>
              <a:gd name="connsiteX6" fmla="*/ 124691 w 222832"/>
              <a:gd name="connsiteY6" fmla="*/ 1537854 h 2078181"/>
              <a:gd name="connsiteX7" fmla="*/ 166254 w 222832"/>
              <a:gd name="connsiteY7" fmla="*/ 1801091 h 2078181"/>
              <a:gd name="connsiteX8" fmla="*/ 180109 w 222832"/>
              <a:gd name="connsiteY8" fmla="*/ 1884218 h 2078181"/>
              <a:gd name="connsiteX9" fmla="*/ 193963 w 222832"/>
              <a:gd name="connsiteY9" fmla="*/ 1925781 h 2078181"/>
              <a:gd name="connsiteX10" fmla="*/ 207818 w 222832"/>
              <a:gd name="connsiteY10" fmla="*/ 1981200 h 2078181"/>
              <a:gd name="connsiteX11" fmla="*/ 221672 w 222832"/>
              <a:gd name="connsiteY11" fmla="*/ 2022763 h 2078181"/>
              <a:gd name="connsiteX12" fmla="*/ 221672 w 222832"/>
              <a:gd name="connsiteY12" fmla="*/ 2078181 h 207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2832" h="2078181">
                <a:moveTo>
                  <a:pt x="0" y="0"/>
                </a:moveTo>
                <a:cubicBezTo>
                  <a:pt x="9236" y="23091"/>
                  <a:pt x="19845" y="45679"/>
                  <a:pt x="27709" y="69272"/>
                </a:cubicBezTo>
                <a:cubicBezTo>
                  <a:pt x="43796" y="117534"/>
                  <a:pt x="45189" y="156672"/>
                  <a:pt x="55418" y="207818"/>
                </a:cubicBezTo>
                <a:cubicBezTo>
                  <a:pt x="59152" y="226489"/>
                  <a:pt x="64654" y="244763"/>
                  <a:pt x="69272" y="263236"/>
                </a:cubicBezTo>
                <a:cubicBezTo>
                  <a:pt x="73890" y="614218"/>
                  <a:pt x="74671" y="965271"/>
                  <a:pt x="83127" y="1316181"/>
                </a:cubicBezTo>
                <a:cubicBezTo>
                  <a:pt x="83914" y="1348827"/>
                  <a:pt x="92016" y="1380887"/>
                  <a:pt x="96981" y="1413163"/>
                </a:cubicBezTo>
                <a:cubicBezTo>
                  <a:pt x="110914" y="1503727"/>
                  <a:pt x="103160" y="1473264"/>
                  <a:pt x="124691" y="1537854"/>
                </a:cubicBezTo>
                <a:cubicBezTo>
                  <a:pt x="146644" y="1735435"/>
                  <a:pt x="127080" y="1592165"/>
                  <a:pt x="166254" y="1801091"/>
                </a:cubicBezTo>
                <a:cubicBezTo>
                  <a:pt x="171431" y="1828701"/>
                  <a:pt x="174015" y="1856796"/>
                  <a:pt x="180109" y="1884218"/>
                </a:cubicBezTo>
                <a:cubicBezTo>
                  <a:pt x="183277" y="1898474"/>
                  <a:pt x="189951" y="1911739"/>
                  <a:pt x="193963" y="1925781"/>
                </a:cubicBezTo>
                <a:cubicBezTo>
                  <a:pt x="199194" y="1944090"/>
                  <a:pt x="202587" y="1962891"/>
                  <a:pt x="207818" y="1981200"/>
                </a:cubicBezTo>
                <a:cubicBezTo>
                  <a:pt x="211830" y="1995242"/>
                  <a:pt x="219607" y="2008306"/>
                  <a:pt x="221672" y="2022763"/>
                </a:cubicBezTo>
                <a:cubicBezTo>
                  <a:pt x="224284" y="2041050"/>
                  <a:pt x="221672" y="2059708"/>
                  <a:pt x="221672" y="2078181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D4D3553-BAA1-4A1E-9C69-A591AA416EA2}"/>
              </a:ext>
            </a:extLst>
          </p:cNvPr>
          <p:cNvSpPr/>
          <p:nvPr/>
        </p:nvSpPr>
        <p:spPr>
          <a:xfrm>
            <a:off x="5749636" y="1537855"/>
            <a:ext cx="249410" cy="1537854"/>
          </a:xfrm>
          <a:custGeom>
            <a:avLst/>
            <a:gdLst>
              <a:gd name="connsiteX0" fmla="*/ 0 w 249410"/>
              <a:gd name="connsiteY0" fmla="*/ 0 h 1537854"/>
              <a:gd name="connsiteX1" fmla="*/ 27709 w 249410"/>
              <a:gd name="connsiteY1" fmla="*/ 789709 h 1537854"/>
              <a:gd name="connsiteX2" fmla="*/ 41564 w 249410"/>
              <a:gd name="connsiteY2" fmla="*/ 858981 h 1537854"/>
              <a:gd name="connsiteX3" fmla="*/ 55419 w 249410"/>
              <a:gd name="connsiteY3" fmla="*/ 942109 h 1537854"/>
              <a:gd name="connsiteX4" fmla="*/ 83128 w 249410"/>
              <a:gd name="connsiteY4" fmla="*/ 1025236 h 1537854"/>
              <a:gd name="connsiteX5" fmla="*/ 110837 w 249410"/>
              <a:gd name="connsiteY5" fmla="*/ 1122218 h 1537854"/>
              <a:gd name="connsiteX6" fmla="*/ 138546 w 249410"/>
              <a:gd name="connsiteY6" fmla="*/ 1219200 h 1537854"/>
              <a:gd name="connsiteX7" fmla="*/ 221673 w 249410"/>
              <a:gd name="connsiteY7" fmla="*/ 1357745 h 1537854"/>
              <a:gd name="connsiteX8" fmla="*/ 235528 w 249410"/>
              <a:gd name="connsiteY8" fmla="*/ 1413163 h 1537854"/>
              <a:gd name="connsiteX9" fmla="*/ 249382 w 249410"/>
              <a:gd name="connsiteY9" fmla="*/ 1537854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410" h="1537854">
                <a:moveTo>
                  <a:pt x="0" y="0"/>
                </a:moveTo>
                <a:cubicBezTo>
                  <a:pt x="9236" y="263236"/>
                  <a:pt x="14979" y="526618"/>
                  <a:pt x="27709" y="789709"/>
                </a:cubicBezTo>
                <a:cubicBezTo>
                  <a:pt x="28847" y="813229"/>
                  <a:pt x="37351" y="835813"/>
                  <a:pt x="41564" y="858981"/>
                </a:cubicBezTo>
                <a:cubicBezTo>
                  <a:pt x="46589" y="886619"/>
                  <a:pt x="48606" y="914856"/>
                  <a:pt x="55419" y="942109"/>
                </a:cubicBezTo>
                <a:cubicBezTo>
                  <a:pt x="62503" y="970445"/>
                  <a:pt x="76044" y="996900"/>
                  <a:pt x="83128" y="1025236"/>
                </a:cubicBezTo>
                <a:cubicBezTo>
                  <a:pt x="113481" y="1146651"/>
                  <a:pt x="81023" y="1022839"/>
                  <a:pt x="110837" y="1122218"/>
                </a:cubicBezTo>
                <a:cubicBezTo>
                  <a:pt x="120498" y="1154421"/>
                  <a:pt x="124230" y="1188779"/>
                  <a:pt x="138546" y="1219200"/>
                </a:cubicBezTo>
                <a:cubicBezTo>
                  <a:pt x="161478" y="1267930"/>
                  <a:pt x="221673" y="1357745"/>
                  <a:pt x="221673" y="1357745"/>
                </a:cubicBezTo>
                <a:cubicBezTo>
                  <a:pt x="226291" y="1376218"/>
                  <a:pt x="232122" y="1394429"/>
                  <a:pt x="235528" y="1413163"/>
                </a:cubicBezTo>
                <a:cubicBezTo>
                  <a:pt x="250688" y="1496544"/>
                  <a:pt x="249382" y="1483923"/>
                  <a:pt x="249382" y="1537854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F216EA56-114C-4EFC-9275-04A64BE19FC9}"/>
              </a:ext>
            </a:extLst>
          </p:cNvPr>
          <p:cNvSpPr/>
          <p:nvPr/>
        </p:nvSpPr>
        <p:spPr>
          <a:xfrm>
            <a:off x="6096000" y="1911927"/>
            <a:ext cx="360218" cy="1177637"/>
          </a:xfrm>
          <a:custGeom>
            <a:avLst/>
            <a:gdLst>
              <a:gd name="connsiteX0" fmla="*/ 0 w 360218"/>
              <a:gd name="connsiteY0" fmla="*/ 0 h 1177637"/>
              <a:gd name="connsiteX1" fmla="*/ 27709 w 360218"/>
              <a:gd name="connsiteY1" fmla="*/ 124691 h 1177637"/>
              <a:gd name="connsiteX2" fmla="*/ 110836 w 360218"/>
              <a:gd name="connsiteY2" fmla="*/ 277091 h 1177637"/>
              <a:gd name="connsiteX3" fmla="*/ 124691 w 360218"/>
              <a:gd name="connsiteY3" fmla="*/ 332509 h 1177637"/>
              <a:gd name="connsiteX4" fmla="*/ 180109 w 360218"/>
              <a:gd name="connsiteY4" fmla="*/ 526473 h 1177637"/>
              <a:gd name="connsiteX5" fmla="*/ 193964 w 360218"/>
              <a:gd name="connsiteY5" fmla="*/ 609600 h 1177637"/>
              <a:gd name="connsiteX6" fmla="*/ 207818 w 360218"/>
              <a:gd name="connsiteY6" fmla="*/ 665018 h 1177637"/>
              <a:gd name="connsiteX7" fmla="*/ 235527 w 360218"/>
              <a:gd name="connsiteY7" fmla="*/ 872837 h 1177637"/>
              <a:gd name="connsiteX8" fmla="*/ 263236 w 360218"/>
              <a:gd name="connsiteY8" fmla="*/ 942109 h 1177637"/>
              <a:gd name="connsiteX9" fmla="*/ 277091 w 360218"/>
              <a:gd name="connsiteY9" fmla="*/ 1011382 h 1177637"/>
              <a:gd name="connsiteX10" fmla="*/ 332509 w 360218"/>
              <a:gd name="connsiteY10" fmla="*/ 1108364 h 1177637"/>
              <a:gd name="connsiteX11" fmla="*/ 346364 w 360218"/>
              <a:gd name="connsiteY11" fmla="*/ 1149928 h 1177637"/>
              <a:gd name="connsiteX12" fmla="*/ 360218 w 360218"/>
              <a:gd name="connsiteY12" fmla="*/ 1177637 h 117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218" h="1177637">
                <a:moveTo>
                  <a:pt x="0" y="0"/>
                </a:moveTo>
                <a:cubicBezTo>
                  <a:pt x="2697" y="13486"/>
                  <a:pt x="20186" y="106635"/>
                  <a:pt x="27709" y="124691"/>
                </a:cubicBezTo>
                <a:cubicBezTo>
                  <a:pt x="62634" y="208513"/>
                  <a:pt x="71477" y="218053"/>
                  <a:pt x="110836" y="277091"/>
                </a:cubicBezTo>
                <a:cubicBezTo>
                  <a:pt x="115454" y="295564"/>
                  <a:pt x="119220" y="314271"/>
                  <a:pt x="124691" y="332509"/>
                </a:cubicBezTo>
                <a:cubicBezTo>
                  <a:pt x="149398" y="414865"/>
                  <a:pt x="164932" y="435413"/>
                  <a:pt x="180109" y="526473"/>
                </a:cubicBezTo>
                <a:cubicBezTo>
                  <a:pt x="184727" y="554182"/>
                  <a:pt x="188455" y="582054"/>
                  <a:pt x="193964" y="609600"/>
                </a:cubicBezTo>
                <a:cubicBezTo>
                  <a:pt x="197698" y="628271"/>
                  <a:pt x="204688" y="646236"/>
                  <a:pt x="207818" y="665018"/>
                </a:cubicBezTo>
                <a:cubicBezTo>
                  <a:pt x="210925" y="683659"/>
                  <a:pt x="229387" y="848276"/>
                  <a:pt x="235527" y="872837"/>
                </a:cubicBezTo>
                <a:cubicBezTo>
                  <a:pt x="241559" y="896964"/>
                  <a:pt x="256090" y="918288"/>
                  <a:pt x="263236" y="942109"/>
                </a:cubicBezTo>
                <a:cubicBezTo>
                  <a:pt x="270003" y="964664"/>
                  <a:pt x="269644" y="989042"/>
                  <a:pt x="277091" y="1011382"/>
                </a:cubicBezTo>
                <a:cubicBezTo>
                  <a:pt x="301380" y="1084248"/>
                  <a:pt x="302105" y="1047556"/>
                  <a:pt x="332509" y="1108364"/>
                </a:cubicBezTo>
                <a:cubicBezTo>
                  <a:pt x="339040" y="1121426"/>
                  <a:pt x="340940" y="1136368"/>
                  <a:pt x="346364" y="1149928"/>
                </a:cubicBezTo>
                <a:cubicBezTo>
                  <a:pt x="350199" y="1159516"/>
                  <a:pt x="355600" y="1168401"/>
                  <a:pt x="360218" y="1177637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62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CC94-431C-43F7-A4D1-5592A11B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39" y="274320"/>
            <a:ext cx="3200400" cy="1737360"/>
          </a:xfrm>
        </p:spPr>
        <p:txBody>
          <a:bodyPr>
            <a:normAutofit/>
          </a:bodyPr>
          <a:lstStyle/>
          <a:p>
            <a:r>
              <a:rPr lang="en-US" sz="5000" dirty="0"/>
              <a:t>T-shirt Yarn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9614F0-E9DB-463E-A217-CCC17E7DF827}"/>
              </a:ext>
            </a:extLst>
          </p:cNvPr>
          <p:cNvSpPr txBox="1">
            <a:spLocks/>
          </p:cNvSpPr>
          <p:nvPr/>
        </p:nvSpPr>
        <p:spPr>
          <a:xfrm>
            <a:off x="672646" y="4622027"/>
            <a:ext cx="7285383" cy="1209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600" dirty="0"/>
              <a:t>2) Once you have a flat ribbon, you’ll start at one end and pull the fabric so the sides roll up and you get a long “yarn”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*If your strips are thin, DO NOT pull too hard!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72A138F-5F73-4B92-88AF-31E88731EA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9" r="5666"/>
          <a:stretch/>
        </p:blipFill>
        <p:spPr>
          <a:xfrm>
            <a:off x="2944671" y="852812"/>
            <a:ext cx="5013358" cy="365665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231BE55-FB58-4747-BFDE-04A66C6F3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1" y="363267"/>
            <a:ext cx="2828813" cy="212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99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CC94-431C-43F7-A4D1-5592A11B5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Make a 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2944C-C675-4C9A-A210-4BEE3958F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35" y="685800"/>
            <a:ext cx="7560151" cy="5020056"/>
          </a:xfrm>
        </p:spPr>
        <p:txBody>
          <a:bodyPr/>
          <a:lstStyle/>
          <a:p>
            <a:r>
              <a:rPr lang="en-US" sz="3000" dirty="0"/>
              <a:t>Neckline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(V, crew, halter, tube, princess, boat, laced)</a:t>
            </a:r>
          </a:p>
          <a:p>
            <a:r>
              <a:rPr lang="en-US" sz="3000" dirty="0"/>
              <a:t>Hemlines</a:t>
            </a:r>
            <a:br>
              <a:rPr lang="en-US" dirty="0"/>
            </a:br>
            <a:r>
              <a:rPr lang="en-US" dirty="0"/>
              <a:t>	(asymmetrical, scallop, frill, fringe, straight/in tact)</a:t>
            </a:r>
          </a:p>
          <a:p>
            <a:r>
              <a:rPr lang="en-US" sz="3000" dirty="0"/>
              <a:t>Sleeves or no sleeves</a:t>
            </a:r>
            <a:br>
              <a:rPr lang="en-US" dirty="0"/>
            </a:br>
            <a:r>
              <a:rPr lang="en-US" dirty="0"/>
              <a:t>	(frilly, shoulder hole, one sided, tank/muscle tank, ties)</a:t>
            </a:r>
          </a:p>
          <a:p>
            <a:r>
              <a:rPr lang="en-US" sz="3000" dirty="0"/>
              <a:t>Side, front, or back embellishments </a:t>
            </a:r>
            <a:br>
              <a:rPr lang="en-US" dirty="0"/>
            </a:br>
            <a:r>
              <a:rPr lang="en-US" dirty="0"/>
              <a:t>	(slits, lacing, tying knots, beads, flowers,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sz="3000" dirty="0"/>
              <a:t>More possibilities</a:t>
            </a:r>
            <a:br>
              <a:rPr lang="en-US" dirty="0"/>
            </a:br>
            <a:r>
              <a:rPr lang="en-US" dirty="0"/>
              <a:t>	(waistband/tie, v-wrap, holes/fringes)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1D738-CE76-49A4-AD45-29C725E12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300" dirty="0"/>
              <a:t>Difficulty: Depends.</a:t>
            </a:r>
          </a:p>
          <a:p>
            <a:r>
              <a:rPr lang="en-US" sz="2300" dirty="0"/>
              <a:t>Time: Depends.</a:t>
            </a:r>
          </a:p>
          <a:p>
            <a:r>
              <a:rPr lang="en-US" sz="2300" dirty="0"/>
              <a:t>possibly anywhere between 3-30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392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03C8D-C506-4FDA-8157-68F420E1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Top – two easy techniques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07FFF-9DA4-461D-AD2D-18B0FC7B2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Lacing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17444-5FDE-47F4-80CA-CED748F43B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Use a long thread of t-shirt yarn</a:t>
            </a:r>
          </a:p>
          <a:p>
            <a:r>
              <a:rPr lang="en-US" dirty="0"/>
              <a:t>Cut small slits (tiny, no more than a quarter inch is needed), aligned in pairs along the two sides being laced</a:t>
            </a:r>
          </a:p>
          <a:p>
            <a:r>
              <a:rPr lang="en-US" dirty="0"/>
              <a:t>Start threading yarn into the first pair of holes (starting at the top)</a:t>
            </a:r>
          </a:p>
          <a:p>
            <a:r>
              <a:rPr lang="en-US" dirty="0"/>
              <a:t>Criss-cross</a:t>
            </a:r>
          </a:p>
        </p:txBody>
      </p:sp>
    </p:spTree>
    <p:extLst>
      <p:ext uri="{BB962C8B-B14F-4D97-AF65-F5344CB8AC3E}">
        <p14:creationId xmlns:p14="http://schemas.microsoft.com/office/powerpoint/2010/main" val="1743500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03C8D-C506-4FDA-8157-68F420E1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Top – two easy techniques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07FFF-9DA4-461D-AD2D-18B0FC7B2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Lacing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17444-5FDE-47F4-80CA-CED748F43B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Use a long thread of t-shirt yarn</a:t>
            </a:r>
          </a:p>
          <a:p>
            <a:r>
              <a:rPr lang="en-US" dirty="0"/>
              <a:t>Cut small slits (tiny, no more than a quarter inch is needed), aligned in pairs along the two sides being laced</a:t>
            </a:r>
          </a:p>
          <a:p>
            <a:r>
              <a:rPr lang="en-US" dirty="0"/>
              <a:t>Start threading yarn into the first pair of holes (starting at the top)</a:t>
            </a:r>
          </a:p>
          <a:p>
            <a:r>
              <a:rPr lang="en-US" dirty="0"/>
              <a:t>Criss-cross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DF76DB-473F-4E13-A372-C5CF41450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000" dirty="0"/>
              <a:t>Tying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E05F3A-C709-42F2-A15A-122838BCAC5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Same as tote bag bottom:</a:t>
            </a:r>
          </a:p>
          <a:p>
            <a:r>
              <a:rPr lang="en-US" dirty="0"/>
              <a:t>On the side you’re tying together, cut parallel lines about 3-4 inches long and each about 1 inch apart.  These are perpendicular to the open raw edge you’re tying together</a:t>
            </a:r>
          </a:p>
          <a:p>
            <a:r>
              <a:rPr lang="en-US" sz="2000" dirty="0"/>
              <a:t>Double knot matching pairs together.  To make stronger, tie again, w/ pairings offset by one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0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684E1-868F-4505-9744-7E5DE8571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donate?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F21AC-3E50-4955-A064-E9E1C82E19BF}"/>
              </a:ext>
            </a:extLst>
          </p:cNvPr>
          <p:cNvSpPr txBox="1"/>
          <p:nvPr/>
        </p:nvSpPr>
        <p:spPr>
          <a:xfrm>
            <a:off x="1095756" y="1701800"/>
            <a:ext cx="997254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Donation is a valid and often helpful option, </a:t>
            </a:r>
            <a:br>
              <a:rPr lang="en-US" sz="2300" dirty="0"/>
            </a:br>
            <a:r>
              <a:rPr lang="en-US" sz="2300" dirty="0"/>
              <a:t>but doesn’t have to be the first or only plan.</a:t>
            </a:r>
          </a:p>
          <a:p>
            <a:endParaRPr lang="en-US" sz="2300" dirty="0"/>
          </a:p>
          <a:p>
            <a:pPr algn="ctr"/>
            <a:r>
              <a:rPr lang="en-US" sz="2300" dirty="0"/>
              <a:t>Lengthen the life of your shirt </a:t>
            </a:r>
            <a:r>
              <a:rPr lang="en-US" sz="2300" u="sng" dirty="0"/>
              <a:t>before</a:t>
            </a:r>
            <a:r>
              <a:rPr lang="en-US" sz="2300" dirty="0"/>
              <a:t> it goes to a thrift shop or dumpster.</a:t>
            </a:r>
          </a:p>
          <a:p>
            <a:pPr algn="ctr"/>
            <a:endParaRPr lang="en-US" sz="2300" dirty="0"/>
          </a:p>
          <a:p>
            <a:pPr algn="ctr"/>
            <a:r>
              <a:rPr lang="en-US" sz="2400" b="1" dirty="0"/>
              <a:t>tons of rejects and salvage</a:t>
            </a:r>
            <a:r>
              <a:rPr lang="en-US" sz="2400" dirty="0"/>
              <a:t>: t</a:t>
            </a:r>
            <a:r>
              <a:rPr lang="en-US" sz="2300" dirty="0"/>
              <a:t>here is a cost to clothes that do not sell, </a:t>
            </a:r>
            <a:br>
              <a:rPr lang="en-US" sz="2300" dirty="0"/>
            </a:br>
            <a:r>
              <a:rPr lang="en-US" sz="2300" dirty="0"/>
              <a:t>or have to be re-trashed from the get go</a:t>
            </a:r>
            <a:br>
              <a:rPr lang="en-US" sz="2300" dirty="0"/>
            </a:br>
            <a:endParaRPr lang="en-US" sz="2300" dirty="0"/>
          </a:p>
          <a:p>
            <a:r>
              <a:rPr lang="en-US" sz="2300" dirty="0">
                <a:solidFill>
                  <a:srgbClr val="333333"/>
                </a:solidFill>
                <a:latin typeface="gotham ssm a"/>
              </a:rPr>
              <a:t>	</a:t>
            </a:r>
            <a:r>
              <a:rPr lang="en-US" sz="1700" dirty="0">
                <a:solidFill>
                  <a:srgbClr val="333333"/>
                </a:solidFill>
                <a:latin typeface="gotham ssm a"/>
              </a:rPr>
              <a:t>“All this trash adds up to more than $1 million a year in a trash bill, and it’s been growing every year for the past five years,” Steeves told NPR [spokesperson for Vermont and New Hampshire </a:t>
            </a:r>
            <a:r>
              <a:rPr lang="en-US" sz="1700" dirty="0" err="1">
                <a:solidFill>
                  <a:srgbClr val="333333"/>
                </a:solidFill>
                <a:latin typeface="gotham ssm a"/>
              </a:rPr>
              <a:t>Goodwills</a:t>
            </a:r>
            <a:r>
              <a:rPr lang="en-US" sz="1700" dirty="0">
                <a:solidFill>
                  <a:srgbClr val="333333"/>
                </a:solidFill>
                <a:latin typeface="gotham ssm a"/>
              </a:rPr>
              <a:t>]. This figure only accounts for 30 stores in two states. The actual bill for donated garbage across the country is likely mind-boggling. </a:t>
            </a:r>
            <a:r>
              <a:rPr lang="en-US" sz="1700" dirty="0">
                <a:solidFill>
                  <a:srgbClr val="333333"/>
                </a:solidFill>
                <a:latin typeface="gotham ssm a"/>
                <a:hlinkClick r:id="rId3"/>
              </a:rPr>
              <a:t>2021 NPR article</a:t>
            </a:r>
            <a:endParaRPr lang="en-US" sz="1700" dirty="0">
              <a:solidFill>
                <a:srgbClr val="333333"/>
              </a:solidFill>
              <a:latin typeface="gotham ssm a"/>
            </a:endParaRPr>
          </a:p>
          <a:p>
            <a:endParaRPr lang="en-US" b="0" i="0" dirty="0">
              <a:solidFill>
                <a:srgbClr val="231F20"/>
              </a:solidFill>
              <a:effectLst/>
              <a:latin typeface="ff-dagny-web-pro"/>
            </a:endParaRPr>
          </a:p>
          <a:p>
            <a:r>
              <a:rPr lang="en-US" sz="1600" b="0" i="0" dirty="0">
                <a:solidFill>
                  <a:srgbClr val="231F20"/>
                </a:solidFill>
                <a:effectLst/>
                <a:latin typeface="ff-dagny-web-pro"/>
              </a:rPr>
              <a:t>	Seattle Goodwill spends nearly $3 million a year disposing of garbage, hazardous waste and unsellable items. (Steve </a:t>
            </a:r>
            <a:r>
              <a:rPr lang="en-US" sz="1600" b="0" i="0" dirty="0" err="1">
                <a:solidFill>
                  <a:srgbClr val="231F20"/>
                </a:solidFill>
                <a:effectLst/>
                <a:latin typeface="ff-dagny-web-pro"/>
              </a:rPr>
              <a:t>Ringman</a:t>
            </a:r>
            <a:r>
              <a:rPr lang="en-US" sz="1600" b="0" i="0" dirty="0">
                <a:solidFill>
                  <a:srgbClr val="231F20"/>
                </a:solidFill>
                <a:effectLst/>
                <a:latin typeface="ff-dagny-web-pro"/>
              </a:rPr>
              <a:t> / The Seattle Times)</a:t>
            </a:r>
          </a:p>
          <a:p>
            <a:endParaRPr lang="en-US" sz="2300" dirty="0">
              <a:solidFill>
                <a:srgbClr val="333333"/>
              </a:solidFill>
              <a:latin typeface="gotham ssm a"/>
            </a:endParaRPr>
          </a:p>
        </p:txBody>
      </p:sp>
    </p:spTree>
    <p:extLst>
      <p:ext uri="{BB962C8B-B14F-4D97-AF65-F5344CB8AC3E}">
        <p14:creationId xmlns:p14="http://schemas.microsoft.com/office/powerpoint/2010/main" val="504860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F8F3-6746-4280-9113-764959074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47049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8F37E-59B3-498D-A709-E9A501515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322729"/>
            <a:ext cx="3200400" cy="1737360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2AEF7-99CC-4287-B098-65EBEF1E016F}"/>
              </a:ext>
            </a:extLst>
          </p:cNvPr>
          <p:cNvSpPr txBox="1"/>
          <p:nvPr/>
        </p:nvSpPr>
        <p:spPr>
          <a:xfrm>
            <a:off x="831477" y="2423160"/>
            <a:ext cx="1052904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https://www.npr.org/2021/05/06/993821945/goodwill-doesnt-want-your-broken-toaster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https://remake.world/stories/news/what-happens-to-the-clothing-goodwill-cant-resell/</a:t>
            </a:r>
            <a:endParaRPr lang="en-US" dirty="0"/>
          </a:p>
          <a:p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https://www.seattletimes.com/pacific-nw-magazine/heres-what-goodwill-really-does-with-the-stuff-you-donate/</a:t>
            </a:r>
            <a:endParaRPr lang="en-US" dirty="0"/>
          </a:p>
          <a:p>
            <a:endParaRPr lang="en-US" dirty="0">
              <a:hlinkClick r:id="rId5"/>
            </a:endParaRPr>
          </a:p>
          <a:p>
            <a:r>
              <a:rPr lang="en-US" dirty="0">
                <a:hlinkClick r:id="rId5"/>
              </a:rPr>
              <a:t>https://www.huffpost.com/entry/what-does-goodwill-do-with-your-clothes_n_57e06b96e4b0071a6e092352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78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03347E3-55A4-40D7-B086-41BCDEFD0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97" y="132522"/>
            <a:ext cx="8790606" cy="659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3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684E1-868F-4505-9744-7E5DE8571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donate?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F21AC-3E50-4955-A064-E9E1C82E19BF}"/>
              </a:ext>
            </a:extLst>
          </p:cNvPr>
          <p:cNvSpPr txBox="1"/>
          <p:nvPr/>
        </p:nvSpPr>
        <p:spPr>
          <a:xfrm>
            <a:off x="1095756" y="1701800"/>
            <a:ext cx="99725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0" dirty="0">
                <a:solidFill>
                  <a:srgbClr val="333333"/>
                </a:solidFill>
                <a:effectLst/>
              </a:rPr>
              <a:t>Clothes donated to third-world countries can harm local economies</a:t>
            </a:r>
            <a:br>
              <a:rPr lang="en-US" sz="2300" b="1" i="0" dirty="0">
                <a:solidFill>
                  <a:srgbClr val="333333"/>
                </a:solidFill>
                <a:effectLst/>
              </a:rPr>
            </a:br>
            <a:r>
              <a:rPr lang="en-US" sz="2300" b="1" i="0" dirty="0">
                <a:solidFill>
                  <a:srgbClr val="333333"/>
                </a:solidFill>
                <a:effectLst/>
              </a:rPr>
              <a:t>		</a:t>
            </a:r>
            <a:r>
              <a:rPr lang="en-US" sz="2300" b="0" i="0" dirty="0">
                <a:solidFill>
                  <a:srgbClr val="231F20"/>
                </a:solidFill>
                <a:effectLst/>
                <a:latin typeface="+mj-lt"/>
              </a:rPr>
              <a:t>Most of the shipments are destined for Pakistan, Africa, and South and Central America</a:t>
            </a:r>
            <a:endParaRPr lang="en-US" sz="2300" dirty="0">
              <a:latin typeface="+mj-lt"/>
            </a:endParaRPr>
          </a:p>
          <a:p>
            <a:pPr algn="l"/>
            <a:r>
              <a:rPr lang="en-US" sz="2300" b="1" i="0" dirty="0">
                <a:solidFill>
                  <a:srgbClr val="333333"/>
                </a:solidFill>
                <a:effectLst/>
              </a:rPr>
              <a:t> </a:t>
            </a:r>
          </a:p>
          <a:p>
            <a:pPr algn="l"/>
            <a:r>
              <a:rPr lang="en-US" sz="2300" b="1" dirty="0">
                <a:solidFill>
                  <a:srgbClr val="333333"/>
                </a:solidFill>
              </a:rPr>
              <a:t>	 </a:t>
            </a:r>
            <a:r>
              <a:rPr lang="en-US" sz="2300" b="0" i="0" dirty="0">
                <a:solidFill>
                  <a:srgbClr val="333333"/>
                </a:solidFill>
                <a:effectLst/>
              </a:rPr>
              <a:t>– 40% of these castoffs to Ghana end up as waste anyway.</a:t>
            </a:r>
          </a:p>
          <a:p>
            <a:pPr algn="l"/>
            <a:br>
              <a:rPr lang="en-US" sz="2300" b="0" i="0" dirty="0">
                <a:solidFill>
                  <a:srgbClr val="333333"/>
                </a:solidFill>
                <a:effectLst/>
              </a:rPr>
            </a:br>
            <a:r>
              <a:rPr lang="en-US" sz="2300" b="0" i="0" dirty="0">
                <a:solidFill>
                  <a:srgbClr val="333333"/>
                </a:solidFill>
                <a:effectLst/>
              </a:rPr>
              <a:t>	 – in 2018 Rwanda banned the import of secondhand clothing from other countries to protect its own textile industry from being decimated.</a:t>
            </a:r>
          </a:p>
          <a:p>
            <a:pPr algn="l"/>
            <a:endParaRPr lang="en-US" sz="23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684E1-868F-4505-9744-7E5DE8571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donate?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F21AC-3E50-4955-A064-E9E1C82E19BF}"/>
              </a:ext>
            </a:extLst>
          </p:cNvPr>
          <p:cNvSpPr txBox="1"/>
          <p:nvPr/>
        </p:nvSpPr>
        <p:spPr>
          <a:xfrm>
            <a:off x="1095756" y="1701800"/>
            <a:ext cx="9972548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0" dirty="0">
                <a:solidFill>
                  <a:srgbClr val="333333"/>
                </a:solidFill>
                <a:effectLst/>
              </a:rPr>
              <a:t>Clothes donated to third-world countries can harm local economies</a:t>
            </a:r>
            <a:br>
              <a:rPr lang="en-US" sz="2300" b="1" i="0" dirty="0">
                <a:solidFill>
                  <a:srgbClr val="333333"/>
                </a:solidFill>
                <a:effectLst/>
              </a:rPr>
            </a:br>
            <a:r>
              <a:rPr lang="en-US" sz="2300" b="1" i="0" dirty="0">
                <a:solidFill>
                  <a:srgbClr val="333333"/>
                </a:solidFill>
                <a:effectLst/>
              </a:rPr>
              <a:t>		</a:t>
            </a:r>
            <a:r>
              <a:rPr lang="en-US" sz="2300" b="0" i="0" dirty="0">
                <a:solidFill>
                  <a:srgbClr val="231F20"/>
                </a:solidFill>
                <a:effectLst/>
                <a:latin typeface="+mj-lt"/>
              </a:rPr>
              <a:t>Most of the shipments are destined for Pakistan, Africa, and South and Central America</a:t>
            </a:r>
            <a:endParaRPr lang="en-US" sz="2300" dirty="0">
              <a:latin typeface="+mj-lt"/>
            </a:endParaRPr>
          </a:p>
          <a:p>
            <a:pPr algn="l"/>
            <a:r>
              <a:rPr lang="en-US" sz="2300" b="1" i="0" dirty="0">
                <a:solidFill>
                  <a:srgbClr val="333333"/>
                </a:solidFill>
                <a:effectLst/>
              </a:rPr>
              <a:t> </a:t>
            </a:r>
          </a:p>
          <a:p>
            <a:pPr algn="l"/>
            <a:r>
              <a:rPr lang="en-US" sz="2300" b="1" dirty="0">
                <a:solidFill>
                  <a:srgbClr val="333333"/>
                </a:solidFill>
              </a:rPr>
              <a:t>	 </a:t>
            </a:r>
            <a:r>
              <a:rPr lang="en-US" sz="2300" b="0" i="0" dirty="0">
                <a:solidFill>
                  <a:srgbClr val="333333"/>
                </a:solidFill>
                <a:effectLst/>
              </a:rPr>
              <a:t>– 40% of these castoffs to Ghana end up as waste anyway.</a:t>
            </a:r>
          </a:p>
          <a:p>
            <a:pPr algn="l"/>
            <a:br>
              <a:rPr lang="en-US" sz="2300" b="0" i="0" dirty="0">
                <a:solidFill>
                  <a:srgbClr val="333333"/>
                </a:solidFill>
                <a:effectLst/>
              </a:rPr>
            </a:br>
            <a:r>
              <a:rPr lang="en-US" sz="2300" b="0" i="0" dirty="0">
                <a:solidFill>
                  <a:srgbClr val="333333"/>
                </a:solidFill>
                <a:effectLst/>
              </a:rPr>
              <a:t>	 – in 2018 Rwanda banned the import of secondhand clothing from other countries to protect its own textile industry from being decimated.</a:t>
            </a:r>
          </a:p>
          <a:p>
            <a:pPr algn="l"/>
            <a:endParaRPr lang="en-US" sz="2300" dirty="0">
              <a:solidFill>
                <a:srgbClr val="333333"/>
              </a:solidFill>
            </a:endParaRPr>
          </a:p>
          <a:p>
            <a:pPr algn="l"/>
            <a:r>
              <a:rPr lang="en-US" sz="2300" b="1" i="0" dirty="0">
                <a:solidFill>
                  <a:srgbClr val="333333"/>
                </a:solidFill>
                <a:effectLst/>
              </a:rPr>
              <a:t>…and harm their bodies and land.</a:t>
            </a:r>
            <a:br>
              <a:rPr lang="en-US" sz="2300" b="0" i="0" dirty="0">
                <a:solidFill>
                  <a:srgbClr val="333333"/>
                </a:solidFill>
                <a:effectLst/>
              </a:rPr>
            </a:br>
            <a:endParaRPr lang="en-US" sz="2300" b="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en-US" sz="2300" b="0" i="0" dirty="0">
                <a:solidFill>
                  <a:srgbClr val="333333"/>
                </a:solidFill>
                <a:effectLst/>
              </a:rPr>
              <a:t>	 – While the clothes will break down eventually, their disintegration eventually leads to ‘…a poisonous clothing soup which spews toxins into the environment as the </a:t>
            </a:r>
            <a:r>
              <a:rPr lang="en-US" sz="2300" b="0" i="0" dirty="0" err="1">
                <a:solidFill>
                  <a:srgbClr val="333333"/>
                </a:solidFill>
                <a:effectLst/>
              </a:rPr>
              <a:t>fibres</a:t>
            </a:r>
            <a:r>
              <a:rPr lang="en-US" sz="2300" b="0" i="0" dirty="0">
                <a:solidFill>
                  <a:srgbClr val="333333"/>
                </a:solidFill>
                <a:effectLst/>
              </a:rPr>
              <a:t> break down</a:t>
            </a:r>
          </a:p>
        </p:txBody>
      </p:sp>
    </p:spTree>
    <p:extLst>
      <p:ext uri="{BB962C8B-B14F-4D97-AF65-F5344CB8AC3E}">
        <p14:creationId xmlns:p14="http://schemas.microsoft.com/office/powerpoint/2010/main" val="111688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77607B-2A69-4179-82B7-B3FC3A0EB7D6}"/>
              </a:ext>
            </a:extLst>
          </p:cNvPr>
          <p:cNvSpPr txBox="1"/>
          <p:nvPr/>
        </p:nvSpPr>
        <p:spPr>
          <a:xfrm>
            <a:off x="3150132" y="2279940"/>
            <a:ext cx="2704908" cy="1261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/>
              <a:t>A thrift store.</a:t>
            </a:r>
          </a:p>
          <a:p>
            <a:endParaRPr lang="en-US" sz="2300" dirty="0"/>
          </a:p>
          <a:p>
            <a:r>
              <a:rPr lang="en-US" sz="2300" dirty="0"/>
              <a:t>Pros: easy, fast.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26BEB1-45D7-4DC2-9505-3D94721F4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Discards that are still in good condition can go to: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591E47-65EE-41EF-9D36-3E31C5901356}"/>
              </a:ext>
            </a:extLst>
          </p:cNvPr>
          <p:cNvSpPr txBox="1"/>
          <p:nvPr/>
        </p:nvSpPr>
        <p:spPr>
          <a:xfrm>
            <a:off x="1351090" y="3803434"/>
            <a:ext cx="4503950" cy="2677656"/>
          </a:xfrm>
          <a:prstGeom prst="rect">
            <a:avLst/>
          </a:prstGeom>
          <a:solidFill>
            <a:srgbClr val="BEFEFE"/>
          </a:solidFill>
        </p:spPr>
        <p:txBody>
          <a:bodyPr wrap="square" rtlCol="0">
            <a:spAutoFit/>
          </a:bodyPr>
          <a:lstStyle/>
          <a:p>
            <a:r>
              <a:rPr lang="en-US" sz="3000" dirty="0"/>
              <a:t>Clothing Swap</a:t>
            </a:r>
          </a:p>
          <a:p>
            <a:endParaRPr lang="en-US" sz="2300" dirty="0"/>
          </a:p>
          <a:p>
            <a:r>
              <a:rPr lang="en-US" sz="2300" dirty="0"/>
              <a:t>Pros: people who want the items won’t have to pay for them, community building</a:t>
            </a:r>
          </a:p>
          <a:p>
            <a:endParaRPr lang="en-US" sz="2300" dirty="0"/>
          </a:p>
          <a:p>
            <a:r>
              <a:rPr lang="en-US" sz="2300" dirty="0"/>
              <a:t>Cons: harder to find or organize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17103-08B6-480B-B1B0-FA2D9CBBC7FA}"/>
              </a:ext>
            </a:extLst>
          </p:cNvPr>
          <p:cNvSpPr txBox="1"/>
          <p:nvPr/>
        </p:nvSpPr>
        <p:spPr>
          <a:xfrm>
            <a:off x="6336960" y="2279940"/>
            <a:ext cx="4953892" cy="4201150"/>
          </a:xfrm>
          <a:prstGeom prst="rect">
            <a:avLst/>
          </a:prstGeom>
          <a:solidFill>
            <a:srgbClr val="D5F7B3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300" dirty="0">
                <a:solidFill>
                  <a:srgbClr val="231F20"/>
                </a:solidFill>
              </a:rPr>
              <a:t>Buy/sell on </a:t>
            </a:r>
            <a:r>
              <a:rPr lang="en-US" sz="3000" dirty="0">
                <a:solidFill>
                  <a:srgbClr val="231F20"/>
                </a:solidFill>
              </a:rPr>
              <a:t>online consignment sites</a:t>
            </a:r>
            <a:r>
              <a:rPr lang="en-US" sz="2300" dirty="0">
                <a:solidFill>
                  <a:srgbClr val="231F20"/>
                </a:solidFill>
              </a:rPr>
              <a:t> </a:t>
            </a:r>
            <a:br>
              <a:rPr lang="en-US" sz="2300" dirty="0">
                <a:solidFill>
                  <a:srgbClr val="231F20"/>
                </a:solidFill>
              </a:rPr>
            </a:br>
            <a:r>
              <a:rPr lang="en-US" sz="2300" dirty="0">
                <a:solidFill>
                  <a:srgbClr val="231F20"/>
                </a:solidFill>
              </a:rPr>
              <a:t>such as </a:t>
            </a:r>
            <a:r>
              <a:rPr lang="en-US" sz="2300" dirty="0" err="1">
                <a:solidFill>
                  <a:srgbClr val="231F20"/>
                </a:solidFill>
              </a:rPr>
              <a:t>thredUP</a:t>
            </a:r>
            <a:r>
              <a:rPr lang="en-US" sz="2300" dirty="0">
                <a:solidFill>
                  <a:srgbClr val="231F20"/>
                </a:solidFill>
              </a:rPr>
              <a:t> or </a:t>
            </a:r>
            <a:r>
              <a:rPr lang="en-US" sz="2300" dirty="0" err="1">
                <a:solidFill>
                  <a:srgbClr val="231F20"/>
                </a:solidFill>
              </a:rPr>
              <a:t>Poshmark</a:t>
            </a:r>
            <a:endParaRPr lang="en-US" sz="2300" dirty="0">
              <a:solidFill>
                <a:srgbClr val="231F20"/>
              </a:solidFill>
            </a:endParaRPr>
          </a:p>
          <a:p>
            <a:pPr algn="l"/>
            <a:br>
              <a:rPr lang="en-US" sz="2300" dirty="0">
                <a:solidFill>
                  <a:srgbClr val="231F20"/>
                </a:solidFill>
              </a:rPr>
            </a:br>
            <a:r>
              <a:rPr lang="en-US" sz="2300" dirty="0">
                <a:solidFill>
                  <a:srgbClr val="231F20"/>
                </a:solidFill>
              </a:rPr>
              <a:t>Pros: you get the $, you are buying and selling to a community that does not want to contribute to fast fashion waste/harm.</a:t>
            </a:r>
            <a:br>
              <a:rPr lang="en-US" sz="2300" dirty="0">
                <a:solidFill>
                  <a:srgbClr val="231F20"/>
                </a:solidFill>
              </a:rPr>
            </a:br>
            <a:endParaRPr lang="en-US" sz="2300" dirty="0">
              <a:solidFill>
                <a:srgbClr val="231F20"/>
              </a:solidFill>
            </a:endParaRPr>
          </a:p>
          <a:p>
            <a:pPr algn="l"/>
            <a:r>
              <a:rPr lang="en-US" sz="2300" dirty="0">
                <a:solidFill>
                  <a:srgbClr val="231F20"/>
                </a:solidFill>
              </a:rPr>
              <a:t>Cons: your own work and holding onto the item</a:t>
            </a:r>
          </a:p>
        </p:txBody>
      </p:sp>
    </p:spTree>
    <p:extLst>
      <p:ext uri="{BB962C8B-B14F-4D97-AF65-F5344CB8AC3E}">
        <p14:creationId xmlns:p14="http://schemas.microsoft.com/office/powerpoint/2010/main" val="125830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D7AA0-0BD2-4C02-8C4F-4E49DB026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is better than cure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63617-AD6E-4B16-BB4D-F02D97AA3B8F}"/>
              </a:ext>
            </a:extLst>
          </p:cNvPr>
          <p:cNvSpPr txBox="1"/>
          <p:nvPr/>
        </p:nvSpPr>
        <p:spPr>
          <a:xfrm>
            <a:off x="1294139" y="2065450"/>
            <a:ext cx="7774922" cy="1938992"/>
          </a:xfrm>
          <a:prstGeom prst="rect">
            <a:avLst/>
          </a:prstGeom>
          <a:solidFill>
            <a:srgbClr val="D5F7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Avoid buying clothes you don’t need</a:t>
            </a:r>
          </a:p>
          <a:p>
            <a:pPr algn="ctr"/>
            <a:r>
              <a:rPr lang="en-US" sz="3000" dirty="0"/>
              <a:t>If it’s not an event of sentimental value down the road, think about </a:t>
            </a:r>
            <a:r>
              <a:rPr lang="en-US" sz="3000" b="1" dirty="0"/>
              <a:t>opting out </a:t>
            </a:r>
            <a:r>
              <a:rPr lang="en-US" sz="3000" dirty="0"/>
              <a:t>of getting the shirt.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80931-6AA4-4CC9-89F2-B8F589B2F8FC}"/>
              </a:ext>
            </a:extLst>
          </p:cNvPr>
          <p:cNvSpPr txBox="1"/>
          <p:nvPr/>
        </p:nvSpPr>
        <p:spPr>
          <a:xfrm>
            <a:off x="5904551" y="4569597"/>
            <a:ext cx="552587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000" dirty="0"/>
              <a:t>That said, what to do with </a:t>
            </a:r>
            <a:br>
              <a:rPr lang="en-US" sz="3000" dirty="0"/>
            </a:br>
            <a:r>
              <a:rPr lang="en-US" sz="3000" dirty="0"/>
              <a:t>the shirts you already have?....</a:t>
            </a:r>
          </a:p>
        </p:txBody>
      </p:sp>
    </p:spTree>
    <p:extLst>
      <p:ext uri="{BB962C8B-B14F-4D97-AF65-F5344CB8AC3E}">
        <p14:creationId xmlns:p14="http://schemas.microsoft.com/office/powerpoint/2010/main" val="595502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94F8D8-0A33-40FC-AF64-4D09E21C8F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t="17659" b="3900"/>
          <a:stretch/>
        </p:blipFill>
        <p:spPr>
          <a:xfrm>
            <a:off x="7460974" y="891672"/>
            <a:ext cx="4663416" cy="54816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BA3004-1D33-492B-983F-08B54505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Things to do </a:t>
            </a:r>
            <a:br>
              <a:rPr lang="en-US" dirty="0"/>
            </a:br>
            <a:r>
              <a:rPr lang="en-US" dirty="0"/>
              <a:t>with t-shirts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0146-CCC3-4BDA-A911-283B645FB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6391126" cy="4178808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Mend!</a:t>
            </a:r>
          </a:p>
          <a:p>
            <a:r>
              <a:rPr lang="en-US" sz="2600" dirty="0">
                <a:highlight>
                  <a:srgbClr val="FFFF00"/>
                </a:highlight>
              </a:rPr>
              <a:t>Modify/customize</a:t>
            </a:r>
          </a:p>
          <a:p>
            <a:r>
              <a:rPr lang="en-US" sz="2600" dirty="0"/>
              <a:t>Make into yardage to use instead of muslin or fat quarters, or drop cloth for projects (e.g. instead of a plastic tablecloth)</a:t>
            </a:r>
          </a:p>
          <a:p>
            <a:r>
              <a:rPr lang="en-US" sz="2600" dirty="0"/>
              <a:t>Use the fabric for other crafts </a:t>
            </a:r>
            <a:br>
              <a:rPr lang="en-US" sz="2600" dirty="0"/>
            </a:br>
            <a:r>
              <a:rPr lang="en-US" sz="2600" dirty="0"/>
              <a:t>(e.g. t-shirt yarn)</a:t>
            </a:r>
          </a:p>
          <a:p>
            <a:r>
              <a:rPr lang="en-US" sz="2600" dirty="0"/>
              <a:t>T-shirt quilt:</a:t>
            </a:r>
            <a:br>
              <a:rPr lang="en-US" sz="2600" dirty="0"/>
            </a:br>
            <a:r>
              <a:rPr lang="en-US" sz="2600" dirty="0"/>
              <a:t>a scrapbook that keeps you warm</a:t>
            </a:r>
          </a:p>
          <a:p>
            <a:r>
              <a:rPr lang="en-US" sz="2600" dirty="0"/>
              <a:t>Rags / stuffing / cotton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64,100+ Red Arrow Illustrations, Royalty-Free Vector Graphics &amp; Clip Art -  iStock | Red arrow vector, Red arrow up, Red arrow down">
            <a:extLst>
              <a:ext uri="{FF2B5EF4-FFF2-40B4-BE49-F238E27FC236}">
                <a16:creationId xmlns:a16="http://schemas.microsoft.com/office/drawing/2014/main" id="{1C1F7C43-5786-4567-B54B-E95AE6924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30194" r="3850" b="35093"/>
          <a:stretch/>
        </p:blipFill>
        <p:spPr bwMode="auto">
          <a:xfrm rot="20390138" flipH="1">
            <a:off x="4181400" y="2642838"/>
            <a:ext cx="1203247" cy="37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743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4315</TotalTime>
  <Words>1820</Words>
  <Application>Microsoft Office PowerPoint</Application>
  <PresentationFormat>Widescreen</PresentationFormat>
  <Paragraphs>143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Calibri</vt:lpstr>
      <vt:lpstr>ff-dagny-web-pro</vt:lpstr>
      <vt:lpstr>gotham ssm a</vt:lpstr>
      <vt:lpstr>Rockwell</vt:lpstr>
      <vt:lpstr>Rockwell Condensed</vt:lpstr>
      <vt:lpstr>Wingdings</vt:lpstr>
      <vt:lpstr>Wood Type</vt:lpstr>
      <vt:lpstr>Upcycling your  t-shirt</vt:lpstr>
      <vt:lpstr>Why not donate?</vt:lpstr>
      <vt:lpstr>Why not donate?</vt:lpstr>
      <vt:lpstr>PowerPoint Presentation</vt:lpstr>
      <vt:lpstr>Why not donate?</vt:lpstr>
      <vt:lpstr>Why not donate?</vt:lpstr>
      <vt:lpstr>Discards that are still in good condition can go to:</vt:lpstr>
      <vt:lpstr>Prevention is better than cure</vt:lpstr>
      <vt:lpstr>Things to do  with t-shirts</vt:lpstr>
      <vt:lpstr>Modify your shirt</vt:lpstr>
      <vt:lpstr>Make a Tote bag</vt:lpstr>
      <vt:lpstr>Make a TOTe Bag</vt:lpstr>
      <vt:lpstr>T-shirt Yarn</vt:lpstr>
      <vt:lpstr>T-shirt Yarn</vt:lpstr>
      <vt:lpstr>PowerPoint Presentation</vt:lpstr>
      <vt:lpstr>T-shirt Yarn</vt:lpstr>
      <vt:lpstr>T-shirt Yarn</vt:lpstr>
      <vt:lpstr>T-shirt Yarn</vt:lpstr>
      <vt:lpstr>T-shirt Yarn</vt:lpstr>
      <vt:lpstr>T-shirt Yarn</vt:lpstr>
      <vt:lpstr>T-shirt Yarn</vt:lpstr>
      <vt:lpstr>T-shirt Yarn</vt:lpstr>
      <vt:lpstr>T-shirt Yarn</vt:lpstr>
      <vt:lpstr>T-shirt Yarn</vt:lpstr>
      <vt:lpstr>T-shirt Yarn</vt:lpstr>
      <vt:lpstr>T-shirt Yarn</vt:lpstr>
      <vt:lpstr>Make a Top</vt:lpstr>
      <vt:lpstr>Make a Top – two easy techniques</vt:lpstr>
      <vt:lpstr>Make a Top – two easy techniques</vt:lpstr>
      <vt:lpstr>HAVE FUN!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Upcycling your  t-shirt</dc:title>
  <dc:creator>Annie Li</dc:creator>
  <cp:lastModifiedBy>Annie Li</cp:lastModifiedBy>
  <cp:revision>40</cp:revision>
  <dcterms:created xsi:type="dcterms:W3CDTF">2023-06-14T21:05:39Z</dcterms:created>
  <dcterms:modified xsi:type="dcterms:W3CDTF">2024-03-26T20:46:09Z</dcterms:modified>
</cp:coreProperties>
</file>